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6" r:id="rId4"/>
    <p:sldId id="305" r:id="rId5"/>
    <p:sldId id="270" r:id="rId6"/>
    <p:sldId id="271" r:id="rId7"/>
    <p:sldId id="279" r:id="rId8"/>
    <p:sldId id="278" r:id="rId9"/>
    <p:sldId id="274" r:id="rId10"/>
    <p:sldId id="299" r:id="rId11"/>
    <p:sldId id="295" r:id="rId12"/>
    <p:sldId id="309" r:id="rId13"/>
    <p:sldId id="307" r:id="rId14"/>
    <p:sldId id="290" r:id="rId15"/>
    <p:sldId id="304" r:id="rId16"/>
    <p:sldId id="288" r:id="rId17"/>
    <p:sldId id="285" r:id="rId18"/>
    <p:sldId id="281" r:id="rId19"/>
    <p:sldId id="269" r:id="rId20"/>
    <p:sldId id="283" r:id="rId21"/>
    <p:sldId id="276"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5754"/>
    <a:srgbClr val="6D3A22"/>
    <a:srgbClr val="D6AC77"/>
    <a:srgbClr val="0000CC"/>
    <a:srgbClr val="006600"/>
    <a:srgbClr val="00FF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66" d="100"/>
          <a:sy n="66" d="100"/>
        </p:scale>
        <p:origin x="48" y="1008"/>
      </p:cViewPr>
      <p:guideLst/>
    </p:cSldViewPr>
  </p:slideViewPr>
  <p:notesTextViewPr>
    <p:cViewPr>
      <p:scale>
        <a:sx n="1" d="1"/>
        <a:sy n="1" d="1"/>
      </p:scale>
      <p:origin x="0" y="0"/>
    </p:cViewPr>
  </p:notesTextViewPr>
  <p:sorterViewPr>
    <p:cViewPr varScale="1">
      <p:scale>
        <a:sx n="1" d="1"/>
        <a:sy n="1" d="1"/>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4CC0-DE4E-4DE5-ADCB-8656F63079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84BECB-FFFA-4EF1-989D-BEDA4F2A56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B72721-AA8C-413E-A8F6-21A9955F5799}"/>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5" name="Footer Placeholder 4">
            <a:extLst>
              <a:ext uri="{FF2B5EF4-FFF2-40B4-BE49-F238E27FC236}">
                <a16:creationId xmlns:a16="http://schemas.microsoft.com/office/drawing/2014/main" id="{80CF93D4-4683-424A-B57F-BC03F70E5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AB73F-30A1-4BFB-A03C-0E6B64D07A63}"/>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254600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4D39-AACC-4F02-9A08-C19E7BF161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B5DFC1-EFDD-4E94-AEB3-4544C23A69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2FB1B-0B9E-4C7A-8C8E-3A1713BDB1D9}"/>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5" name="Footer Placeholder 4">
            <a:extLst>
              <a:ext uri="{FF2B5EF4-FFF2-40B4-BE49-F238E27FC236}">
                <a16:creationId xmlns:a16="http://schemas.microsoft.com/office/drawing/2014/main" id="{5B004409-E6CE-407F-AA71-7597CD986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50F38-5543-4B1C-B349-2FD8CA410A2C}"/>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100652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798B6E-03E7-41A6-9032-9E7419421C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EDEAC5-A950-4F0B-9785-E4B71113DE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94F14-3911-4965-8CCC-7D33DBA5F3D1}"/>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5" name="Footer Placeholder 4">
            <a:extLst>
              <a:ext uri="{FF2B5EF4-FFF2-40B4-BE49-F238E27FC236}">
                <a16:creationId xmlns:a16="http://schemas.microsoft.com/office/drawing/2014/main" id="{59762679-F61B-4E3A-A990-D05D8ED02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73452-C0BB-456B-A688-C5C43316C18C}"/>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199068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A3D9-E136-4812-8CB1-ED0B3E7E38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270FA-8383-45B0-BC7B-9E41403AE8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D59FA-4860-4427-B503-20ECB16E6233}"/>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5" name="Footer Placeholder 4">
            <a:extLst>
              <a:ext uri="{FF2B5EF4-FFF2-40B4-BE49-F238E27FC236}">
                <a16:creationId xmlns:a16="http://schemas.microsoft.com/office/drawing/2014/main" id="{E7665A6C-73D7-45CC-9A39-45C415689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771F7-96D7-499A-8F08-09F389FD09B3}"/>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229288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59D2-3925-4F9D-B8E1-118D79725E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042F0-A4A5-49B9-B654-8E3F87E78E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212478-E2F5-4919-93D8-B53DBCDDCB11}"/>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5" name="Footer Placeholder 4">
            <a:extLst>
              <a:ext uri="{FF2B5EF4-FFF2-40B4-BE49-F238E27FC236}">
                <a16:creationId xmlns:a16="http://schemas.microsoft.com/office/drawing/2014/main" id="{1E0DAE23-306A-4852-960D-8BA4452EA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82C42-2C84-4F4D-A51D-4ECDB8B6EBB5}"/>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421087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517D-DC6E-4462-8FCF-DD3F219D0D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DB5C9-9F72-4084-8820-A1C114F97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4803BC-8034-4DDE-A3DC-2E8B923A3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84386-E731-43F2-B9C1-393786251B10}"/>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6" name="Footer Placeholder 5">
            <a:extLst>
              <a:ext uri="{FF2B5EF4-FFF2-40B4-BE49-F238E27FC236}">
                <a16:creationId xmlns:a16="http://schemas.microsoft.com/office/drawing/2014/main" id="{0D2B2461-B5A2-4E09-8D7A-A6848326C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0D4249-D79B-432E-9150-DA392DDC24D8}"/>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86447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4DA5-DA47-49AF-B274-7FE11BA490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CB640-D630-4E56-A38E-936576B6E4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CE20FF-1A6D-4D8A-89FA-3F442514F6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13788E-12F6-484A-9A2C-CF33C246D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85360F-24C7-4FFB-AEFE-E595017D67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325ABB-3B77-44A8-B2B5-9AD8ADAD3A1C}"/>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8" name="Footer Placeholder 7">
            <a:extLst>
              <a:ext uri="{FF2B5EF4-FFF2-40B4-BE49-F238E27FC236}">
                <a16:creationId xmlns:a16="http://schemas.microsoft.com/office/drawing/2014/main" id="{14713158-380C-48D8-A9F7-22FD1B636A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3570CB-74DC-4120-BF0C-6E245C10530A}"/>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337218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347C-B5B1-4F4E-88B7-1CD3E5292F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CE287C-7080-4954-BEFE-55D57C4CEC9D}"/>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4" name="Footer Placeholder 3">
            <a:extLst>
              <a:ext uri="{FF2B5EF4-FFF2-40B4-BE49-F238E27FC236}">
                <a16:creationId xmlns:a16="http://schemas.microsoft.com/office/drawing/2014/main" id="{9B9FD258-02C4-4A40-8E75-68B2E57D5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9963FC-9CBA-4A1B-BE45-0282184629F8}"/>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50453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300FF-4821-45D4-88AE-B804E8708A93}"/>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3" name="Footer Placeholder 2">
            <a:extLst>
              <a:ext uri="{FF2B5EF4-FFF2-40B4-BE49-F238E27FC236}">
                <a16:creationId xmlns:a16="http://schemas.microsoft.com/office/drawing/2014/main" id="{A760964F-9457-4B28-A047-B7FEF21AE0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83EDFB-B62C-4BC7-B80F-F40D93BC82D3}"/>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108983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6B33F-8EEC-4B57-8D50-C637AB478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27A935-1A47-4EC9-8981-5F493BEAA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ED3BAD-C6FB-459C-8913-FB470C738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54BB5-B3FA-4E1D-B68C-FA9BC9506451}"/>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6" name="Footer Placeholder 5">
            <a:extLst>
              <a:ext uri="{FF2B5EF4-FFF2-40B4-BE49-F238E27FC236}">
                <a16:creationId xmlns:a16="http://schemas.microsoft.com/office/drawing/2014/main" id="{4AF149A6-790D-498B-A65F-B2D84CC8CD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0D247-527D-442B-B165-1FBEA21B75EE}"/>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313994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2B03-186C-4DAB-BA49-96E5FE55D5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088A95-9B47-4FB7-9428-E3B2EE1D4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D969A0-C637-4B5F-870A-C840603E1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23543-3F7A-4151-800C-2FF2B8631727}"/>
              </a:ext>
            </a:extLst>
          </p:cNvPr>
          <p:cNvSpPr>
            <a:spLocks noGrp="1"/>
          </p:cNvSpPr>
          <p:nvPr>
            <p:ph type="dt" sz="half" idx="10"/>
          </p:nvPr>
        </p:nvSpPr>
        <p:spPr/>
        <p:txBody>
          <a:bodyPr/>
          <a:lstStyle/>
          <a:p>
            <a:fld id="{52FFE01B-6A76-4C85-8992-9486DE396208}" type="datetimeFigureOut">
              <a:rPr lang="en-US" smtClean="0"/>
              <a:t>7/20/2020</a:t>
            </a:fld>
            <a:endParaRPr lang="en-US"/>
          </a:p>
        </p:txBody>
      </p:sp>
      <p:sp>
        <p:nvSpPr>
          <p:cNvPr id="6" name="Footer Placeholder 5">
            <a:extLst>
              <a:ext uri="{FF2B5EF4-FFF2-40B4-BE49-F238E27FC236}">
                <a16:creationId xmlns:a16="http://schemas.microsoft.com/office/drawing/2014/main" id="{65FCE4EB-8DED-4598-940C-FF8EEDFDD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75DF6-C2C7-41B8-8DE0-67530A1CC9AE}"/>
              </a:ext>
            </a:extLst>
          </p:cNvPr>
          <p:cNvSpPr>
            <a:spLocks noGrp="1"/>
          </p:cNvSpPr>
          <p:nvPr>
            <p:ph type="sldNum" sz="quarter" idx="12"/>
          </p:nvPr>
        </p:nvSpPr>
        <p:spPr/>
        <p:txBody>
          <a:bodyPr/>
          <a:lstStyle/>
          <a:p>
            <a:fld id="{0A6E2774-2081-4DA9-9C9F-D78A3609EF86}" type="slidenum">
              <a:rPr lang="en-US" smtClean="0"/>
              <a:t>‹#›</a:t>
            </a:fld>
            <a:endParaRPr lang="en-US"/>
          </a:p>
        </p:txBody>
      </p:sp>
    </p:spTree>
    <p:extLst>
      <p:ext uri="{BB962C8B-B14F-4D97-AF65-F5344CB8AC3E}">
        <p14:creationId xmlns:p14="http://schemas.microsoft.com/office/powerpoint/2010/main" val="142560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29664-45A5-48DE-8A71-8ACD46127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01677E-2496-4B15-BA4A-1820A686D4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B9756-C19F-4809-AE4E-9CB467E730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FE01B-6A76-4C85-8992-9486DE396208}" type="datetimeFigureOut">
              <a:rPr lang="en-US" smtClean="0"/>
              <a:t>7/20/2020</a:t>
            </a:fld>
            <a:endParaRPr lang="en-US"/>
          </a:p>
        </p:txBody>
      </p:sp>
      <p:sp>
        <p:nvSpPr>
          <p:cNvPr id="5" name="Footer Placeholder 4">
            <a:extLst>
              <a:ext uri="{FF2B5EF4-FFF2-40B4-BE49-F238E27FC236}">
                <a16:creationId xmlns:a16="http://schemas.microsoft.com/office/drawing/2014/main" id="{A5B54ED6-103B-4C81-B15A-F7C4322241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315630-7FF9-4C05-B47E-F44ABF521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E2774-2081-4DA9-9C9F-D78A3609EF86}" type="slidenum">
              <a:rPr lang="en-US" smtClean="0"/>
              <a:t>‹#›</a:t>
            </a:fld>
            <a:endParaRPr lang="en-US"/>
          </a:p>
        </p:txBody>
      </p:sp>
    </p:spTree>
    <p:extLst>
      <p:ext uri="{BB962C8B-B14F-4D97-AF65-F5344CB8AC3E}">
        <p14:creationId xmlns:p14="http://schemas.microsoft.com/office/powerpoint/2010/main" val="2130463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walkingtogetherministries.com/2017/08/31/exodus-3017-21/"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emmausroadministries.international/2016/12/07/four-times-covered/"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narrowgateentrance.com/moses-tabernacle/"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the-scarlet-thread.com/2012/05/04/christ-as-the-veil-in-exodus/"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Ark-of-the-Covenant-"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images.shulcloud.com/13691/uploads/Bmidbar_5.23.20.pd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dtimesdarknessdescending.wordpress.com/2019/08/24/america-and-a-four-dimensional-trip-through-the-tabernacle-of-moses/"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endtimesdarknessdescending.wordpress.com/2019/08/24/america-and-a-four-dimensional-trip-through-the-tabernacle-of-moses/"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images.shulcloud.com/13691/uploads/Bmidbar_5.23.20.pd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graceandtruthdotme2.files.wordpress.com/2015/10/tabernacle.png"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minimannamoments.com/a-mystery-how-messiah-takes-blue-and-red-threads-to-make-purple-people/"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narrowgateentrance.com/moses-tabernacle/"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5875C4-484F-46A1-B862-7883F5B39285}"/>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E754C51A-DEEE-4DA0-A967-3A77AD4583AD}"/>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9BF3F3-4F15-405A-8273-1A884EBA2C56}"/>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D65DB5-EB0D-41AB-B3AB-569DABBF6597}"/>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8B2366-2D15-4489-8EEB-1ED872CD56F5}"/>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499EC29-AC38-4B22-91DB-43DB9AFF3693}"/>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a:t>
            </a:r>
          </a:p>
        </p:txBody>
      </p:sp>
      <p:sp>
        <p:nvSpPr>
          <p:cNvPr id="10" name="TextBox 9">
            <a:extLst>
              <a:ext uri="{FF2B5EF4-FFF2-40B4-BE49-F238E27FC236}">
                <a16:creationId xmlns:a16="http://schemas.microsoft.com/office/drawing/2014/main" id="{720ED92C-BF77-4374-8DF1-1ABFE8635F28}"/>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pic>
        <p:nvPicPr>
          <p:cNvPr id="12" name="Picture 11">
            <a:extLst>
              <a:ext uri="{FF2B5EF4-FFF2-40B4-BE49-F238E27FC236}">
                <a16:creationId xmlns:a16="http://schemas.microsoft.com/office/drawing/2014/main" id="{EF8C0293-A252-41F9-A901-3A29DA2E99A4}"/>
              </a:ext>
            </a:extLst>
          </p:cNvPr>
          <p:cNvPicPr/>
          <p:nvPr/>
        </p:nvPicPr>
        <p:blipFill rotWithShape="1">
          <a:blip r:embed="rId2"/>
          <a:srcRect l="5404" t="18246" r="29402" b="20684"/>
          <a:stretch/>
        </p:blipFill>
        <p:spPr>
          <a:xfrm>
            <a:off x="1698171" y="1069967"/>
            <a:ext cx="8698524" cy="4944928"/>
          </a:xfrm>
          <a:prstGeom prst="rect">
            <a:avLst/>
          </a:prstGeom>
        </p:spPr>
      </p:pic>
      <p:sp>
        <p:nvSpPr>
          <p:cNvPr id="2" name="TextBox 1">
            <a:extLst>
              <a:ext uri="{FF2B5EF4-FFF2-40B4-BE49-F238E27FC236}">
                <a16:creationId xmlns:a16="http://schemas.microsoft.com/office/drawing/2014/main" id="{206EBF4F-FE78-4A7F-8967-1861F934BF3A}"/>
              </a:ext>
            </a:extLst>
          </p:cNvPr>
          <p:cNvSpPr txBox="1"/>
          <p:nvPr/>
        </p:nvSpPr>
        <p:spPr>
          <a:xfrm>
            <a:off x="1915886" y="5452875"/>
            <a:ext cx="1524000" cy="430887"/>
          </a:xfrm>
          <a:prstGeom prst="rect">
            <a:avLst/>
          </a:prstGeom>
          <a:noFill/>
        </p:spPr>
        <p:txBody>
          <a:bodyPr wrap="square" rtlCol="0">
            <a:spAutoFit/>
          </a:bodyPr>
          <a:lstStyle/>
          <a:p>
            <a:r>
              <a:rPr lang="en-US" sz="1100" dirty="0">
                <a:solidFill>
                  <a:schemeClr val="bg1"/>
                </a:solidFill>
              </a:rPr>
              <a:t>YouTube </a:t>
            </a:r>
          </a:p>
          <a:p>
            <a:r>
              <a:rPr lang="en-US" sz="1100" dirty="0">
                <a:solidFill>
                  <a:schemeClr val="bg1"/>
                </a:solidFill>
              </a:rPr>
              <a:t>Tabernacle of Moses</a:t>
            </a:r>
          </a:p>
        </p:txBody>
      </p:sp>
    </p:spTree>
    <p:extLst>
      <p:ext uri="{BB962C8B-B14F-4D97-AF65-F5344CB8AC3E}">
        <p14:creationId xmlns:p14="http://schemas.microsoft.com/office/powerpoint/2010/main" val="3527785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8E2DAF-FBAA-49ED-A0C3-1016955C2C17}"/>
              </a:ext>
            </a:extLst>
          </p:cNvPr>
          <p:cNvPicPr>
            <a:picLocks noChangeAspect="1"/>
          </p:cNvPicPr>
          <p:nvPr/>
        </p:nvPicPr>
        <p:blipFill rotWithShape="1">
          <a:blip r:embed="rId2"/>
          <a:srcRect l="17299" t="18279" r="55208" b="52473"/>
          <a:stretch/>
        </p:blipFill>
        <p:spPr>
          <a:xfrm>
            <a:off x="929796" y="1142499"/>
            <a:ext cx="6063010" cy="3628103"/>
          </a:xfrm>
          <a:prstGeom prst="rect">
            <a:avLst/>
          </a:prstGeom>
        </p:spPr>
      </p:pic>
      <p:sp>
        <p:nvSpPr>
          <p:cNvPr id="3" name="TextBox 2">
            <a:extLst>
              <a:ext uri="{FF2B5EF4-FFF2-40B4-BE49-F238E27FC236}">
                <a16:creationId xmlns:a16="http://schemas.microsoft.com/office/drawing/2014/main" id="{D5AD3A99-7A3F-40D1-8912-89685D377C53}"/>
              </a:ext>
            </a:extLst>
          </p:cNvPr>
          <p:cNvSpPr txBox="1"/>
          <p:nvPr/>
        </p:nvSpPr>
        <p:spPr>
          <a:xfrm>
            <a:off x="321363" y="4924665"/>
            <a:ext cx="6780464" cy="923330"/>
          </a:xfrm>
          <a:prstGeom prst="rect">
            <a:avLst/>
          </a:prstGeom>
          <a:noFill/>
        </p:spPr>
        <p:txBody>
          <a:bodyPr wrap="square" rtlCol="0">
            <a:spAutoFit/>
          </a:bodyPr>
          <a:lstStyle/>
          <a:p>
            <a:r>
              <a:rPr lang="en-US" dirty="0"/>
              <a:t>This is an illustration for the present time, indicating that the gifts and sacrifices being offered were not able to clear the conscience of the worshiper. (Hebrews 9:9)</a:t>
            </a:r>
            <a:endParaRPr lang="en-US" sz="3200" dirty="0"/>
          </a:p>
        </p:txBody>
      </p:sp>
      <p:sp>
        <p:nvSpPr>
          <p:cNvPr id="4" name="TextBox 3">
            <a:extLst>
              <a:ext uri="{FF2B5EF4-FFF2-40B4-BE49-F238E27FC236}">
                <a16:creationId xmlns:a16="http://schemas.microsoft.com/office/drawing/2014/main" id="{81DC535F-B037-4765-ACA0-79A589C37A3A}"/>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grpSp>
        <p:nvGrpSpPr>
          <p:cNvPr id="5" name="Group 4">
            <a:extLst>
              <a:ext uri="{FF2B5EF4-FFF2-40B4-BE49-F238E27FC236}">
                <a16:creationId xmlns:a16="http://schemas.microsoft.com/office/drawing/2014/main" id="{8BBEA363-52FC-46CB-8829-095DD504027B}"/>
              </a:ext>
            </a:extLst>
          </p:cNvPr>
          <p:cNvGrpSpPr/>
          <p:nvPr/>
        </p:nvGrpSpPr>
        <p:grpSpPr>
          <a:xfrm>
            <a:off x="0" y="6183516"/>
            <a:ext cx="12192000" cy="674483"/>
            <a:chOff x="0" y="3960892"/>
            <a:chExt cx="12192000" cy="2897108"/>
          </a:xfrm>
        </p:grpSpPr>
        <p:sp>
          <p:nvSpPr>
            <p:cNvPr id="6" name="Rectangle 5">
              <a:extLst>
                <a:ext uri="{FF2B5EF4-FFF2-40B4-BE49-F238E27FC236}">
                  <a16:creationId xmlns:a16="http://schemas.microsoft.com/office/drawing/2014/main" id="{5FFD2A09-8E82-4BC7-A4DF-61D3331605BC}"/>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1F93BC-64D4-4D5B-8611-EF14ED3754EA}"/>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648BC8-A2EC-4D32-AD11-1C452F83EAC4}"/>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922084-81D7-46C7-8178-E6917E1CE44C}"/>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994C45D-C8D5-40EC-96A4-1B65D777DB9C}"/>
              </a:ext>
            </a:extLst>
          </p:cNvPr>
          <p:cNvSpPr txBox="1"/>
          <p:nvPr/>
        </p:nvSpPr>
        <p:spPr>
          <a:xfrm>
            <a:off x="7436750" y="1233711"/>
            <a:ext cx="4324865"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a:t>Altar – Bronze Covered Acacia Wood</a:t>
            </a:r>
          </a:p>
          <a:p>
            <a:pPr marL="285750" indent="-285750">
              <a:buFont typeface="Arial" panose="020B0604020202020204" pitchFamily="34" charset="0"/>
              <a:buChar char="•"/>
            </a:pPr>
            <a:r>
              <a:rPr lang="en-US" b="1" dirty="0"/>
              <a:t>4 ½ feet high, 7 ½ feet square</a:t>
            </a:r>
          </a:p>
          <a:p>
            <a:pPr marL="285750" indent="-285750">
              <a:buFont typeface="Arial" panose="020B0604020202020204" pitchFamily="34" charset="0"/>
              <a:buChar char="•"/>
            </a:pPr>
            <a:r>
              <a:rPr lang="en-US" b="1" dirty="0"/>
              <a:t>Burnt offerings for Israel’s Sin</a:t>
            </a:r>
          </a:p>
          <a:p>
            <a:pPr defTabSz="285750"/>
            <a:r>
              <a:rPr lang="en-US" dirty="0"/>
              <a:t>	Morning and Evening</a:t>
            </a:r>
          </a:p>
          <a:p>
            <a:pPr defTabSz="285750"/>
            <a:r>
              <a:rPr lang="en-US" dirty="0"/>
              <a:t>	Day of Atonement</a:t>
            </a:r>
          </a:p>
          <a:p>
            <a:pPr marL="285750" indent="-285750">
              <a:buFont typeface="Arial" panose="020B0604020202020204" pitchFamily="34" charset="0"/>
              <a:buChar char="•"/>
            </a:pPr>
            <a:r>
              <a:rPr lang="en-US" b="1" dirty="0"/>
              <a:t>Offerings for Individual’s Sin </a:t>
            </a:r>
          </a:p>
          <a:p>
            <a:pPr defTabSz="285750"/>
            <a:r>
              <a:rPr lang="en-US" dirty="0"/>
              <a:t>	Sin</a:t>
            </a:r>
          </a:p>
          <a:p>
            <a:pPr defTabSz="285750"/>
            <a:r>
              <a:rPr lang="en-US" dirty="0"/>
              <a:t>	Guilt</a:t>
            </a:r>
          </a:p>
          <a:p>
            <a:pPr defTabSz="285750"/>
            <a:r>
              <a:rPr lang="en-US" dirty="0"/>
              <a:t>	Thanks</a:t>
            </a:r>
          </a:p>
          <a:p>
            <a:pPr defTabSz="285750"/>
            <a:r>
              <a:rPr lang="en-US" dirty="0"/>
              <a:t>	Healing</a:t>
            </a:r>
          </a:p>
          <a:p>
            <a:pPr defTabSz="285750"/>
            <a:r>
              <a:rPr lang="en-US" dirty="0"/>
              <a:t>	Purification</a:t>
            </a:r>
          </a:p>
          <a:p>
            <a:pPr defTabSz="285750"/>
            <a:r>
              <a:rPr lang="en-US" dirty="0"/>
              <a:t>	Consecration</a:t>
            </a:r>
          </a:p>
          <a:p>
            <a:pPr marL="285750" indent="-285750" defTabSz="285750">
              <a:buFont typeface="Arial" panose="020B0604020202020204" pitchFamily="34" charset="0"/>
              <a:buChar char="•"/>
            </a:pPr>
            <a:r>
              <a:rPr lang="en-US" b="1" dirty="0"/>
              <a:t>Symbolism of Christ  - the cross</a:t>
            </a:r>
          </a:p>
        </p:txBody>
      </p:sp>
      <p:sp>
        <p:nvSpPr>
          <p:cNvPr id="11" name="Rectangle 10">
            <a:extLst>
              <a:ext uri="{FF2B5EF4-FFF2-40B4-BE49-F238E27FC236}">
                <a16:creationId xmlns:a16="http://schemas.microsoft.com/office/drawing/2014/main" id="{842444FF-A52C-413C-B64A-9BDF835177AE}"/>
              </a:ext>
            </a:extLst>
          </p:cNvPr>
          <p:cNvSpPr/>
          <p:nvPr/>
        </p:nvSpPr>
        <p:spPr>
          <a:xfrm>
            <a:off x="7323799" y="4899873"/>
            <a:ext cx="4550766" cy="923330"/>
          </a:xfrm>
          <a:prstGeom prst="rect">
            <a:avLst/>
          </a:prstGeom>
        </p:spPr>
        <p:txBody>
          <a:bodyPr wrap="square">
            <a:spAutoFit/>
          </a:bodyPr>
          <a:lstStyle/>
          <a:p>
            <a:r>
              <a:rPr lang="en-US" dirty="0">
                <a:highlight>
                  <a:srgbClr val="FFFFFF"/>
                </a:highlight>
              </a:rPr>
              <a:t>But when this priest had offered for all time one sacrifice for sins, he sat down at the right hand of God.</a:t>
            </a:r>
            <a:r>
              <a:rPr lang="en-US" baseline="30000" dirty="0">
                <a:highlight>
                  <a:srgbClr val="FFFFFF"/>
                </a:highlight>
              </a:rPr>
              <a:t> </a:t>
            </a:r>
            <a:r>
              <a:rPr lang="en-US" dirty="0">
                <a:highlight>
                  <a:srgbClr val="FFFFFF"/>
                </a:highlight>
              </a:rPr>
              <a:t>(Hebrews 10:12)</a:t>
            </a:r>
            <a:endParaRPr lang="en-US" dirty="0"/>
          </a:p>
        </p:txBody>
      </p:sp>
      <p:sp>
        <p:nvSpPr>
          <p:cNvPr id="12" name="TextBox 11">
            <a:extLst>
              <a:ext uri="{FF2B5EF4-FFF2-40B4-BE49-F238E27FC236}">
                <a16:creationId xmlns:a16="http://schemas.microsoft.com/office/drawing/2014/main" id="{413656D4-FB21-4BE4-A16D-5B8E77BFC765}"/>
              </a:ext>
            </a:extLst>
          </p:cNvPr>
          <p:cNvSpPr txBox="1"/>
          <p:nvPr/>
        </p:nvSpPr>
        <p:spPr>
          <a:xfrm>
            <a:off x="10508755" y="2641659"/>
            <a:ext cx="1683245" cy="523220"/>
          </a:xfrm>
          <a:prstGeom prst="rect">
            <a:avLst/>
          </a:prstGeom>
          <a:noFill/>
        </p:spPr>
        <p:txBody>
          <a:bodyPr wrap="square" rtlCol="0">
            <a:spAutoFit/>
          </a:bodyPr>
          <a:lstStyle/>
          <a:p>
            <a:r>
              <a:rPr lang="en-US" sz="1400" dirty="0"/>
              <a:t>22,300 Levites</a:t>
            </a:r>
          </a:p>
          <a:p>
            <a:r>
              <a:rPr lang="en-US" sz="1400" dirty="0"/>
              <a:t>604,400 Israelites</a:t>
            </a:r>
          </a:p>
        </p:txBody>
      </p:sp>
      <p:sp>
        <p:nvSpPr>
          <p:cNvPr id="13" name="TextBox 12">
            <a:extLst>
              <a:ext uri="{FF2B5EF4-FFF2-40B4-BE49-F238E27FC236}">
                <a16:creationId xmlns:a16="http://schemas.microsoft.com/office/drawing/2014/main" id="{7E7A0ABE-1E01-4E2D-8B18-0230E4DCBDDF}"/>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Bronze Altar</a:t>
            </a:r>
          </a:p>
        </p:txBody>
      </p:sp>
      <p:sp>
        <p:nvSpPr>
          <p:cNvPr id="15" name="TextBox 14">
            <a:extLst>
              <a:ext uri="{FF2B5EF4-FFF2-40B4-BE49-F238E27FC236}">
                <a16:creationId xmlns:a16="http://schemas.microsoft.com/office/drawing/2014/main" id="{2321E79E-0061-4949-A290-C835895D4E58}"/>
              </a:ext>
            </a:extLst>
          </p:cNvPr>
          <p:cNvSpPr txBox="1"/>
          <p:nvPr/>
        </p:nvSpPr>
        <p:spPr>
          <a:xfrm>
            <a:off x="929796" y="4245375"/>
            <a:ext cx="1524000" cy="430887"/>
          </a:xfrm>
          <a:prstGeom prst="rect">
            <a:avLst/>
          </a:prstGeom>
          <a:noFill/>
        </p:spPr>
        <p:txBody>
          <a:bodyPr wrap="square" rtlCol="0">
            <a:spAutoFit/>
          </a:bodyPr>
          <a:lstStyle/>
          <a:p>
            <a:r>
              <a:rPr lang="en-US" sz="1100" dirty="0">
                <a:solidFill>
                  <a:schemeClr val="bg1"/>
                </a:solidFill>
              </a:rPr>
              <a:t>YouTube </a:t>
            </a:r>
          </a:p>
          <a:p>
            <a:r>
              <a:rPr lang="en-US" sz="1100" dirty="0">
                <a:solidFill>
                  <a:schemeClr val="bg1"/>
                </a:solidFill>
              </a:rPr>
              <a:t>Tabernacle of Moses</a:t>
            </a:r>
          </a:p>
        </p:txBody>
      </p:sp>
    </p:spTree>
    <p:extLst>
      <p:ext uri="{BB962C8B-B14F-4D97-AF65-F5344CB8AC3E}">
        <p14:creationId xmlns:p14="http://schemas.microsoft.com/office/powerpoint/2010/main" val="3980013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AEF205-BE4A-4268-A6BA-14F680F6D647}"/>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3B9AE695-B721-4BDF-AEFE-37CE98630935}"/>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FAF8B4-E22D-4ED4-84AD-2EC95DE0B94E}"/>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2C7F1F-D7A5-4EA4-B76B-D9608134B100}"/>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012485-42A4-4D49-AB0C-7576C2C4D1FB}"/>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Image result for tabernacle wash basin">
            <a:extLst>
              <a:ext uri="{FF2B5EF4-FFF2-40B4-BE49-F238E27FC236}">
                <a16:creationId xmlns:a16="http://schemas.microsoft.com/office/drawing/2014/main" id="{7740B0EE-5B6F-4067-BDC7-9B811D37C5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7" b="4334"/>
          <a:stretch/>
        </p:blipFill>
        <p:spPr bwMode="auto">
          <a:xfrm>
            <a:off x="884959" y="1334270"/>
            <a:ext cx="5719041" cy="42827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94BCEC-8339-436E-AB10-C6C5FF303E33}"/>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Wash Basin</a:t>
            </a:r>
          </a:p>
        </p:txBody>
      </p:sp>
      <p:sp>
        <p:nvSpPr>
          <p:cNvPr id="10" name="TextBox 9">
            <a:extLst>
              <a:ext uri="{FF2B5EF4-FFF2-40B4-BE49-F238E27FC236}">
                <a16:creationId xmlns:a16="http://schemas.microsoft.com/office/drawing/2014/main" id="{0C5FE77B-9A18-4CF5-AAE3-0C957C67B81D}"/>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8" name="Rectangle 7">
            <a:extLst>
              <a:ext uri="{FF2B5EF4-FFF2-40B4-BE49-F238E27FC236}">
                <a16:creationId xmlns:a16="http://schemas.microsoft.com/office/drawing/2014/main" id="{A81D598C-7290-4BC6-851B-3AA45F32E62B}"/>
              </a:ext>
            </a:extLst>
          </p:cNvPr>
          <p:cNvSpPr/>
          <p:nvPr/>
        </p:nvSpPr>
        <p:spPr>
          <a:xfrm>
            <a:off x="7818943" y="993689"/>
            <a:ext cx="1748684" cy="369332"/>
          </a:xfrm>
          <a:prstGeom prst="rect">
            <a:avLst/>
          </a:prstGeom>
        </p:spPr>
        <p:txBody>
          <a:bodyPr wrap="none">
            <a:spAutoFit/>
          </a:bodyPr>
          <a:lstStyle/>
          <a:p>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Exodus 30:17-21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D64A886-5A83-41B0-A0D8-45B1A0302A3D}"/>
              </a:ext>
            </a:extLst>
          </p:cNvPr>
          <p:cNvSpPr txBox="1"/>
          <p:nvPr/>
        </p:nvSpPr>
        <p:spPr>
          <a:xfrm>
            <a:off x="6790459" y="1400542"/>
            <a:ext cx="519401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Priests were to wash hands and feet before entering Tent of the Meeting (or death). Ex 30:20</a:t>
            </a:r>
          </a:p>
          <a:p>
            <a:pPr marL="285750" indent="-285750">
              <a:buFont typeface="Arial" panose="020B0604020202020204" pitchFamily="34" charset="0"/>
              <a:buChar char="•"/>
            </a:pPr>
            <a:r>
              <a:rPr lang="en-US" dirty="0"/>
              <a:t>Sacrifices washed before burned</a:t>
            </a:r>
          </a:p>
          <a:p>
            <a:pPr marL="285750" indent="-285750">
              <a:buFont typeface="Arial" panose="020B0604020202020204" pitchFamily="34" charset="0"/>
              <a:buChar char="•"/>
            </a:pPr>
            <a:r>
              <a:rPr lang="en-US" dirty="0"/>
              <a:t>Water a symbol of cleansing, baptism, Holy Spirit</a:t>
            </a:r>
          </a:p>
          <a:p>
            <a:pPr marL="285750" indent="-285750">
              <a:buFont typeface="Arial" panose="020B0604020202020204" pitchFamily="34" charset="0"/>
              <a:buChar char="•"/>
            </a:pPr>
            <a:r>
              <a:rPr lang="en-US" dirty="0"/>
              <a:t>Just as priests could not enter God’s presence without washing, we cannot enter his presence with being born again by water and spirit. (John 3:3-5)</a:t>
            </a:r>
          </a:p>
        </p:txBody>
      </p:sp>
      <p:sp>
        <p:nvSpPr>
          <p:cNvPr id="12" name="Rectangle 11">
            <a:extLst>
              <a:ext uri="{FF2B5EF4-FFF2-40B4-BE49-F238E27FC236}">
                <a16:creationId xmlns:a16="http://schemas.microsoft.com/office/drawing/2014/main" id="{DC36CA20-590A-4588-B128-F5CB7C0BC07A}"/>
              </a:ext>
            </a:extLst>
          </p:cNvPr>
          <p:cNvSpPr/>
          <p:nvPr/>
        </p:nvSpPr>
        <p:spPr>
          <a:xfrm>
            <a:off x="6878007" y="3773720"/>
            <a:ext cx="5194018" cy="2308324"/>
          </a:xfrm>
          <a:prstGeom prst="rect">
            <a:avLst/>
          </a:prstGeom>
        </p:spPr>
        <p:txBody>
          <a:bodyPr wrap="square">
            <a:spAutoFit/>
          </a:bodyPr>
          <a:lstStyle/>
          <a:p>
            <a:r>
              <a:rPr lang="en-US" dirty="0"/>
              <a:t>In reply Jesus declared, “I tell you the truth, no one can see the kingdom of God unless he is born again.” </a:t>
            </a:r>
          </a:p>
          <a:p>
            <a:r>
              <a:rPr lang="en-US" dirty="0"/>
              <a:t>“How can a man be born when he is old?” Nicodemus asked. “Surely he cannot enter a second time into his mother’s womb to be born!” </a:t>
            </a:r>
          </a:p>
          <a:p>
            <a:r>
              <a:rPr lang="en-US" dirty="0"/>
              <a:t>Jesus answered, “I tell you the truth, no one can enter the kingdom of God unless he is born of water and the Spirit.” (John 3:3-5)</a:t>
            </a:r>
          </a:p>
        </p:txBody>
      </p:sp>
      <p:sp>
        <p:nvSpPr>
          <p:cNvPr id="2" name="Rectangle 1">
            <a:extLst>
              <a:ext uri="{FF2B5EF4-FFF2-40B4-BE49-F238E27FC236}">
                <a16:creationId xmlns:a16="http://schemas.microsoft.com/office/drawing/2014/main" id="{20C48E4A-A8EB-4B0B-B412-6CC8166A6F4B}"/>
              </a:ext>
            </a:extLst>
          </p:cNvPr>
          <p:cNvSpPr/>
          <p:nvPr/>
        </p:nvSpPr>
        <p:spPr>
          <a:xfrm>
            <a:off x="119975" y="5921905"/>
            <a:ext cx="6096000" cy="261610"/>
          </a:xfrm>
          <a:prstGeom prst="rect">
            <a:avLst/>
          </a:prstGeom>
        </p:spPr>
        <p:txBody>
          <a:bodyPr>
            <a:spAutoFit/>
          </a:bodyPr>
          <a:lstStyle/>
          <a:p>
            <a:r>
              <a:rPr lang="en-US" sz="1100" dirty="0">
                <a:hlinkClick r:id="rId3"/>
              </a:rPr>
              <a:t>https://www.walkingtogetherministries.com/2017/08/31/exodus-3017-21/</a:t>
            </a:r>
            <a:endParaRPr lang="en-US" sz="1100" dirty="0"/>
          </a:p>
        </p:txBody>
      </p:sp>
    </p:spTree>
    <p:extLst>
      <p:ext uri="{BB962C8B-B14F-4D97-AF65-F5344CB8AC3E}">
        <p14:creationId xmlns:p14="http://schemas.microsoft.com/office/powerpoint/2010/main" val="919282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4F400F-9CAA-4863-B81B-28FCD40114B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5643" y="1069967"/>
            <a:ext cx="6429981" cy="4848027"/>
          </a:xfrm>
          <a:prstGeom prst="rect">
            <a:avLst/>
          </a:prstGeom>
          <a:noFill/>
          <a:ln>
            <a:noFill/>
          </a:ln>
        </p:spPr>
      </p:pic>
      <p:grpSp>
        <p:nvGrpSpPr>
          <p:cNvPr id="3" name="Group 2">
            <a:extLst>
              <a:ext uri="{FF2B5EF4-FFF2-40B4-BE49-F238E27FC236}">
                <a16:creationId xmlns:a16="http://schemas.microsoft.com/office/drawing/2014/main" id="{8ECACACB-CB9B-4429-AB68-FAC061C83D50}"/>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75F9C2D4-88B6-470F-A8E9-A0395FF2F9B2}"/>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8BAD84-60D5-4358-9B57-8FA27918C955}"/>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3149AF-1FE0-4578-BB97-0789BFC3DBD2}"/>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DCB0C6A-69C8-423F-99FD-B8E3F7A512BD}"/>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DB620F7-5E58-489C-8986-2A244CF65212}"/>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Tent of the Meeting</a:t>
            </a:r>
          </a:p>
        </p:txBody>
      </p:sp>
      <p:sp>
        <p:nvSpPr>
          <p:cNvPr id="9" name="TextBox 8">
            <a:extLst>
              <a:ext uri="{FF2B5EF4-FFF2-40B4-BE49-F238E27FC236}">
                <a16:creationId xmlns:a16="http://schemas.microsoft.com/office/drawing/2014/main" id="{F80D5039-722D-4E76-8339-6C025C9B659B}"/>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0" name="TextBox 9">
            <a:extLst>
              <a:ext uri="{FF2B5EF4-FFF2-40B4-BE49-F238E27FC236}">
                <a16:creationId xmlns:a16="http://schemas.microsoft.com/office/drawing/2014/main" id="{722D69DC-24E3-40B7-A047-47FD052D3803}"/>
              </a:ext>
            </a:extLst>
          </p:cNvPr>
          <p:cNvSpPr txBox="1"/>
          <p:nvPr/>
        </p:nvSpPr>
        <p:spPr>
          <a:xfrm>
            <a:off x="6585624" y="1212379"/>
            <a:ext cx="5330757" cy="4801314"/>
          </a:xfrm>
          <a:prstGeom prst="rect">
            <a:avLst/>
          </a:prstGeom>
          <a:noFill/>
        </p:spPr>
        <p:txBody>
          <a:bodyPr wrap="square" rtlCol="0">
            <a:spAutoFit/>
          </a:bodyPr>
          <a:lstStyle/>
          <a:p>
            <a:r>
              <a:rPr lang="en-US" dirty="0"/>
              <a:t>The Tabernacle, Tent of the Meeting</a:t>
            </a:r>
          </a:p>
          <a:p>
            <a:pPr marL="285750" indent="-285750">
              <a:buFont typeface="Arial" panose="020B0604020202020204" pitchFamily="34" charset="0"/>
              <a:buChar char="•"/>
            </a:pPr>
            <a:r>
              <a:rPr lang="en-US" dirty="0"/>
              <a:t>45 feet x 15 feet x 15 feet</a:t>
            </a:r>
          </a:p>
          <a:p>
            <a:pPr marL="285750" indent="-285750">
              <a:buFont typeface="Arial" panose="020B0604020202020204" pitchFamily="34" charset="0"/>
              <a:buChar char="•"/>
            </a:pPr>
            <a:r>
              <a:rPr lang="en-US" dirty="0"/>
              <a:t>Gold covered acacia wood frames, 2 ½‘ wide  x 15‘ high </a:t>
            </a:r>
          </a:p>
          <a:p>
            <a:pPr marL="285750" indent="-285750">
              <a:buFont typeface="Arial" panose="020B0604020202020204" pitchFamily="34" charset="0"/>
              <a:buChar char="•"/>
            </a:pPr>
            <a:r>
              <a:rPr lang="en-US" dirty="0"/>
              <a:t>2 room divided by a curtain</a:t>
            </a:r>
          </a:p>
          <a:p>
            <a:pPr marL="742950" lvl="1" indent="-285750">
              <a:buFont typeface="Arial" panose="020B0604020202020204" pitchFamily="34" charset="0"/>
              <a:buChar char="•"/>
            </a:pPr>
            <a:r>
              <a:rPr lang="en-US" dirty="0"/>
              <a:t>Holy Place (30x15’)</a:t>
            </a:r>
          </a:p>
          <a:p>
            <a:pPr marL="1200150" lvl="2" indent="-285750">
              <a:buFont typeface="Arial" panose="020B0604020202020204" pitchFamily="34" charset="0"/>
              <a:buChar char="•"/>
            </a:pPr>
            <a:r>
              <a:rPr lang="en-US" dirty="0"/>
              <a:t>Bread of the presence</a:t>
            </a:r>
          </a:p>
          <a:p>
            <a:pPr marL="1200150" lvl="2" indent="-285750">
              <a:buFont typeface="Arial" panose="020B0604020202020204" pitchFamily="34" charset="0"/>
              <a:buChar char="•"/>
            </a:pPr>
            <a:r>
              <a:rPr lang="en-US" dirty="0"/>
              <a:t>Lamp (Menorah)</a:t>
            </a:r>
          </a:p>
          <a:p>
            <a:pPr marL="1200150" lvl="2" indent="-285750">
              <a:buFont typeface="Arial" panose="020B0604020202020204" pitchFamily="34" charset="0"/>
              <a:buChar char="•"/>
            </a:pPr>
            <a:r>
              <a:rPr lang="en-US" dirty="0"/>
              <a:t>Altar of Incense</a:t>
            </a:r>
          </a:p>
          <a:p>
            <a:pPr marL="742950" lvl="1" indent="-285750">
              <a:buFont typeface="Arial" panose="020B0604020202020204" pitchFamily="34" charset="0"/>
              <a:buChar char="•"/>
            </a:pPr>
            <a:r>
              <a:rPr lang="en-US" dirty="0"/>
              <a:t>Most Holy Place or Holy of Holies (15x15’)</a:t>
            </a:r>
          </a:p>
          <a:p>
            <a:pPr marL="1200150" lvl="2" indent="-285750">
              <a:buFont typeface="Arial" panose="020B0604020202020204" pitchFamily="34" charset="0"/>
              <a:buChar char="•"/>
            </a:pPr>
            <a:r>
              <a:rPr lang="en-US" dirty="0"/>
              <a:t>Ark of the Covenant</a:t>
            </a:r>
          </a:p>
          <a:p>
            <a:pPr marL="285750" indent="-285750">
              <a:buFont typeface="Arial" panose="020B0604020202020204" pitchFamily="34" charset="0"/>
              <a:buChar char="•"/>
            </a:pPr>
            <a:r>
              <a:rPr lang="en-US" dirty="0"/>
              <a:t>Four outer coverings</a:t>
            </a:r>
          </a:p>
          <a:p>
            <a:pPr marL="742950" lvl="1" indent="-285750">
              <a:buFont typeface="Arial" panose="020B0604020202020204" pitchFamily="34" charset="0"/>
              <a:buChar char="•"/>
            </a:pPr>
            <a:r>
              <a:rPr lang="en-US" dirty="0"/>
              <a:t>Linen curtains: blue, purple, scarlet, white</a:t>
            </a:r>
          </a:p>
          <a:p>
            <a:pPr marL="742950" lvl="1" indent="-285750">
              <a:buFont typeface="Arial" panose="020B0604020202020204" pitchFamily="34" charset="0"/>
              <a:buChar char="•"/>
            </a:pPr>
            <a:r>
              <a:rPr lang="en-US" dirty="0"/>
              <a:t>Goat hair</a:t>
            </a:r>
          </a:p>
          <a:p>
            <a:pPr marL="742950" lvl="1" indent="-285750">
              <a:buFont typeface="Arial" panose="020B0604020202020204" pitchFamily="34" charset="0"/>
              <a:buChar char="•"/>
            </a:pPr>
            <a:r>
              <a:rPr lang="en-US" dirty="0"/>
              <a:t>Red-dyed ram’s skins</a:t>
            </a:r>
          </a:p>
          <a:p>
            <a:pPr marL="742950" lvl="1" indent="-285750">
              <a:buFont typeface="Arial" panose="020B0604020202020204" pitchFamily="34" charset="0"/>
              <a:buChar char="•"/>
            </a:pPr>
            <a:r>
              <a:rPr lang="en-US" dirty="0"/>
              <a:t>Leather (sea cow or badger[King James])</a:t>
            </a:r>
          </a:p>
          <a:p>
            <a:pPr marL="742950" lvl="1"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188B99A0-7F85-483F-BF94-A59A39A68859}"/>
              </a:ext>
            </a:extLst>
          </p:cNvPr>
          <p:cNvSpPr txBox="1"/>
          <p:nvPr/>
        </p:nvSpPr>
        <p:spPr>
          <a:xfrm>
            <a:off x="275619" y="5658572"/>
            <a:ext cx="1524000" cy="430887"/>
          </a:xfrm>
          <a:prstGeom prst="rect">
            <a:avLst/>
          </a:prstGeom>
          <a:noFill/>
        </p:spPr>
        <p:txBody>
          <a:bodyPr wrap="square" rtlCol="0">
            <a:spAutoFit/>
          </a:bodyPr>
          <a:lstStyle/>
          <a:p>
            <a:r>
              <a:rPr lang="en-US" sz="1100" dirty="0"/>
              <a:t>Pinterest</a:t>
            </a:r>
          </a:p>
          <a:p>
            <a:r>
              <a:rPr lang="en-US" sz="1100" dirty="0"/>
              <a:t>israel-a-history-of.com</a:t>
            </a:r>
          </a:p>
        </p:txBody>
      </p:sp>
    </p:spTree>
    <p:extLst>
      <p:ext uri="{BB962C8B-B14F-4D97-AF65-F5344CB8AC3E}">
        <p14:creationId xmlns:p14="http://schemas.microsoft.com/office/powerpoint/2010/main" val="168088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9739BD8-7045-45DD-963E-1B7F8A75798D}"/>
              </a:ext>
            </a:extLst>
          </p:cNvPr>
          <p:cNvGrpSpPr/>
          <p:nvPr/>
        </p:nvGrpSpPr>
        <p:grpSpPr>
          <a:xfrm>
            <a:off x="600935" y="1223961"/>
            <a:ext cx="6253317" cy="4955613"/>
            <a:chOff x="678425" y="1223961"/>
            <a:chExt cx="6253317" cy="4955613"/>
          </a:xfrm>
        </p:grpSpPr>
        <p:grpSp>
          <p:nvGrpSpPr>
            <p:cNvPr id="4" name="Group 3">
              <a:extLst>
                <a:ext uri="{FF2B5EF4-FFF2-40B4-BE49-F238E27FC236}">
                  <a16:creationId xmlns:a16="http://schemas.microsoft.com/office/drawing/2014/main" id="{2663C0B7-D770-436A-BC2E-AEF387FC6205}"/>
                </a:ext>
              </a:extLst>
            </p:cNvPr>
            <p:cNvGrpSpPr/>
            <p:nvPr/>
          </p:nvGrpSpPr>
          <p:grpSpPr>
            <a:xfrm>
              <a:off x="678425" y="1223961"/>
              <a:ext cx="6253317" cy="4955613"/>
              <a:chOff x="678425" y="1223961"/>
              <a:chExt cx="6253317" cy="4955613"/>
            </a:xfrm>
          </p:grpSpPr>
          <p:pic>
            <p:nvPicPr>
              <p:cNvPr id="2" name="Picture 1">
                <a:extLst>
                  <a:ext uri="{FF2B5EF4-FFF2-40B4-BE49-F238E27FC236}">
                    <a16:creationId xmlns:a16="http://schemas.microsoft.com/office/drawing/2014/main" id="{EA05398C-F446-4602-B002-85BF0E3E64E0}"/>
                  </a:ext>
                </a:extLst>
              </p:cNvPr>
              <p:cNvPicPr>
                <a:picLocks noChangeAspect="1"/>
              </p:cNvPicPr>
              <p:nvPr/>
            </p:nvPicPr>
            <p:blipFill rotWithShape="1">
              <a:blip r:embed="rId2"/>
              <a:srcRect l="11460" r="17739"/>
              <a:stretch/>
            </p:blipFill>
            <p:spPr>
              <a:xfrm>
                <a:off x="678425" y="1223961"/>
                <a:ext cx="6253317" cy="4955613"/>
              </a:xfrm>
              <a:prstGeom prst="rect">
                <a:avLst/>
              </a:prstGeom>
            </p:spPr>
          </p:pic>
          <p:sp>
            <p:nvSpPr>
              <p:cNvPr id="3" name="Rectangle 2">
                <a:extLst>
                  <a:ext uri="{FF2B5EF4-FFF2-40B4-BE49-F238E27FC236}">
                    <a16:creationId xmlns:a16="http://schemas.microsoft.com/office/drawing/2014/main" id="{812A5A37-D4B4-4513-B70B-C8DE3DDE34DB}"/>
                  </a:ext>
                </a:extLst>
              </p:cNvPr>
              <p:cNvSpPr/>
              <p:nvPr/>
            </p:nvSpPr>
            <p:spPr>
              <a:xfrm>
                <a:off x="3129566" y="1609859"/>
                <a:ext cx="1674254" cy="276896"/>
              </a:xfrm>
              <a:prstGeom prst="rect">
                <a:avLst/>
              </a:prstGeom>
              <a:solidFill>
                <a:srgbClr val="D6AC77"/>
              </a:solidFill>
              <a:ln>
                <a:solidFill>
                  <a:srgbClr val="D6A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7AC6069-E3EE-44BC-BBD0-CB99A9298DC4}"/>
                </a:ext>
              </a:extLst>
            </p:cNvPr>
            <p:cNvSpPr txBox="1"/>
            <p:nvPr/>
          </p:nvSpPr>
          <p:spPr>
            <a:xfrm>
              <a:off x="2703939" y="1609859"/>
              <a:ext cx="3986011" cy="369332"/>
            </a:xfrm>
            <a:prstGeom prst="rect">
              <a:avLst/>
            </a:prstGeom>
            <a:noFill/>
          </p:spPr>
          <p:txBody>
            <a:bodyPr wrap="square" rtlCol="0">
              <a:spAutoFit/>
            </a:bodyPr>
            <a:lstStyle/>
            <a:p>
              <a:r>
                <a:rPr lang="en-US" cap="small" dirty="0">
                  <a:latin typeface="Times New Roman" panose="02020603050405020304" pitchFamily="18" charset="0"/>
                  <a:cs typeface="Times New Roman" panose="02020603050405020304" pitchFamily="18" charset="0"/>
                </a:rPr>
                <a:t>(Sea Cows) Seal / Porpoise / manatee</a:t>
              </a:r>
            </a:p>
          </p:txBody>
        </p:sp>
      </p:grpSp>
      <p:grpSp>
        <p:nvGrpSpPr>
          <p:cNvPr id="6" name="Group 5">
            <a:extLst>
              <a:ext uri="{FF2B5EF4-FFF2-40B4-BE49-F238E27FC236}">
                <a16:creationId xmlns:a16="http://schemas.microsoft.com/office/drawing/2014/main" id="{B56E2643-D63A-4965-9EBE-C924FAC0C212}"/>
              </a:ext>
            </a:extLst>
          </p:cNvPr>
          <p:cNvGrpSpPr/>
          <p:nvPr/>
        </p:nvGrpSpPr>
        <p:grpSpPr>
          <a:xfrm>
            <a:off x="0" y="6183516"/>
            <a:ext cx="12192000" cy="674483"/>
            <a:chOff x="0" y="3960892"/>
            <a:chExt cx="12192000" cy="2897108"/>
          </a:xfrm>
        </p:grpSpPr>
        <p:sp>
          <p:nvSpPr>
            <p:cNvPr id="7" name="Rectangle 6">
              <a:extLst>
                <a:ext uri="{FF2B5EF4-FFF2-40B4-BE49-F238E27FC236}">
                  <a16:creationId xmlns:a16="http://schemas.microsoft.com/office/drawing/2014/main" id="{616529DC-28ED-4308-9B73-7889723B8D7B}"/>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DB5F35D-0B71-49CF-B413-CA2B032CED2A}"/>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724E1E-D53D-4AD7-8CAF-E4390E31965D}"/>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6B5F75-0FCD-41E8-B230-5A8B06E7B0B3}"/>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D5FB5B1-2338-4618-8360-608D0CDC6216}"/>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Tabernacle Coverings</a:t>
            </a:r>
          </a:p>
        </p:txBody>
      </p:sp>
      <p:sp>
        <p:nvSpPr>
          <p:cNvPr id="12" name="TextBox 11">
            <a:extLst>
              <a:ext uri="{FF2B5EF4-FFF2-40B4-BE49-F238E27FC236}">
                <a16:creationId xmlns:a16="http://schemas.microsoft.com/office/drawing/2014/main" id="{062D8D1B-1075-4FA5-807D-899EFFE5F01C}"/>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3" name="TextBox 12">
            <a:extLst>
              <a:ext uri="{FF2B5EF4-FFF2-40B4-BE49-F238E27FC236}">
                <a16:creationId xmlns:a16="http://schemas.microsoft.com/office/drawing/2014/main" id="{D566E718-0348-450E-9CEC-C0908F82205C}"/>
              </a:ext>
            </a:extLst>
          </p:cNvPr>
          <p:cNvSpPr txBox="1"/>
          <p:nvPr/>
        </p:nvSpPr>
        <p:spPr>
          <a:xfrm>
            <a:off x="7173646" y="1209711"/>
            <a:ext cx="4783810"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Leather</a:t>
            </a:r>
          </a:p>
          <a:p>
            <a:pPr>
              <a:tabLst>
                <a:tab pos="465138" algn="l"/>
              </a:tabLst>
            </a:pPr>
            <a:r>
              <a:rPr lang="en-US" dirty="0"/>
              <a:t>	No exterior beauty, Isaiah 53:2</a:t>
            </a:r>
          </a:p>
          <a:p>
            <a:pPr marL="285750" indent="-285750">
              <a:buFont typeface="Arial" panose="020B0604020202020204" pitchFamily="34" charset="0"/>
              <a:buChar char="•"/>
            </a:pPr>
            <a:r>
              <a:rPr lang="en-US" b="1" dirty="0"/>
              <a:t>Red-Dyed Ram Skins</a:t>
            </a:r>
          </a:p>
          <a:p>
            <a:pPr defTabSz="465138"/>
            <a:r>
              <a:rPr lang="en-US" dirty="0"/>
              <a:t>	Blood shed to cover Israel’s sin	</a:t>
            </a:r>
          </a:p>
          <a:p>
            <a:pPr marL="285750" indent="-285750">
              <a:buFont typeface="Arial" panose="020B0604020202020204" pitchFamily="34" charset="0"/>
              <a:buChar char="•"/>
            </a:pPr>
            <a:r>
              <a:rPr lang="en-US" b="1" dirty="0"/>
              <a:t>Goat Hair</a:t>
            </a:r>
          </a:p>
          <a:p>
            <a:pPr defTabSz="465138"/>
            <a:r>
              <a:rPr lang="en-US" dirty="0"/>
              <a:t>	Black – Sin of Israel</a:t>
            </a:r>
          </a:p>
          <a:p>
            <a:pPr defTabSz="465138"/>
            <a:r>
              <a:rPr lang="en-US" dirty="0"/>
              <a:t>	or White – Sin of Israel Cleansed</a:t>
            </a:r>
          </a:p>
          <a:p>
            <a:pPr marL="285750" indent="-285750">
              <a:buFont typeface="Arial" panose="020B0604020202020204" pitchFamily="34" charset="0"/>
              <a:buChar char="•"/>
            </a:pPr>
            <a:r>
              <a:rPr lang="en-US" b="1" dirty="0"/>
              <a:t>Curtains of the Tabernacle</a:t>
            </a:r>
          </a:p>
          <a:p>
            <a:pPr defTabSz="465138"/>
            <a:r>
              <a:rPr lang="en-US" dirty="0"/>
              <a:t>	Blue - Heaven</a:t>
            </a:r>
          </a:p>
          <a:p>
            <a:pPr defTabSz="465138"/>
            <a:r>
              <a:rPr lang="en-US" dirty="0"/>
              <a:t>	Purple - King</a:t>
            </a:r>
          </a:p>
          <a:p>
            <a:pPr defTabSz="465138"/>
            <a:r>
              <a:rPr lang="en-US" dirty="0"/>
              <a:t>	Scarlet – Blood Sacrifice</a:t>
            </a:r>
          </a:p>
          <a:p>
            <a:pPr defTabSz="465138"/>
            <a:r>
              <a:rPr lang="en-US" dirty="0"/>
              <a:t>	White Linen - Righteousness</a:t>
            </a:r>
          </a:p>
        </p:txBody>
      </p:sp>
      <p:sp>
        <p:nvSpPr>
          <p:cNvPr id="14" name="Rectangle 13">
            <a:extLst>
              <a:ext uri="{FF2B5EF4-FFF2-40B4-BE49-F238E27FC236}">
                <a16:creationId xmlns:a16="http://schemas.microsoft.com/office/drawing/2014/main" id="{BB55A083-CD84-4A8F-ADBC-194A6C6F4DEE}"/>
              </a:ext>
            </a:extLst>
          </p:cNvPr>
          <p:cNvSpPr/>
          <p:nvPr/>
        </p:nvSpPr>
        <p:spPr>
          <a:xfrm>
            <a:off x="6992832" y="4814566"/>
            <a:ext cx="5145437" cy="1200329"/>
          </a:xfrm>
          <a:prstGeom prst="rect">
            <a:avLst/>
          </a:prstGeom>
        </p:spPr>
        <p:txBody>
          <a:bodyPr wrap="square">
            <a:spAutoFit/>
          </a:bodyPr>
          <a:lstStyle/>
          <a:p>
            <a:r>
              <a:rPr lang="en-US" dirty="0">
                <a:solidFill>
                  <a:srgbClr val="000000"/>
                </a:solidFill>
                <a:highlight>
                  <a:srgbClr val="FFFFFF"/>
                </a:highlight>
              </a:rPr>
              <a:t>He had no beauty or majesty to attract us to him, nothing in his appearance that we should desire him. He was despised and rejected by men, a man of sorrows, and familiar with suffering. (Isaiah 53:2-2)</a:t>
            </a:r>
            <a:endParaRPr lang="en-US" dirty="0"/>
          </a:p>
        </p:txBody>
      </p:sp>
      <p:sp>
        <p:nvSpPr>
          <p:cNvPr id="16" name="Rectangle 15">
            <a:extLst>
              <a:ext uri="{FF2B5EF4-FFF2-40B4-BE49-F238E27FC236}">
                <a16:creationId xmlns:a16="http://schemas.microsoft.com/office/drawing/2014/main" id="{82D8158E-09B4-4E5A-A4C6-5AE6D888AE55}"/>
              </a:ext>
            </a:extLst>
          </p:cNvPr>
          <p:cNvSpPr/>
          <p:nvPr/>
        </p:nvSpPr>
        <p:spPr>
          <a:xfrm>
            <a:off x="679593" y="5934546"/>
            <a:ext cx="6096000" cy="261610"/>
          </a:xfrm>
          <a:prstGeom prst="rect">
            <a:avLst/>
          </a:prstGeom>
        </p:spPr>
        <p:txBody>
          <a:bodyPr>
            <a:spAutoFit/>
          </a:bodyPr>
          <a:lstStyle/>
          <a:p>
            <a:r>
              <a:rPr lang="en-US" sz="1100" dirty="0">
                <a:hlinkClick r:id="rId3"/>
              </a:rPr>
              <a:t>https://emmausroadministries.international/2016/12/07/four-times-covered/</a:t>
            </a:r>
            <a:endParaRPr lang="en-US" sz="1100" dirty="0"/>
          </a:p>
        </p:txBody>
      </p:sp>
    </p:spTree>
    <p:extLst>
      <p:ext uri="{BB962C8B-B14F-4D97-AF65-F5344CB8AC3E}">
        <p14:creationId xmlns:p14="http://schemas.microsoft.com/office/powerpoint/2010/main" val="1153200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619179-38C9-4975-A425-2F8A9C929622}"/>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8E4B4F44-ECED-4169-9DCD-F361F765AB45}"/>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E139CD8-B65A-4D2A-B7ED-D03C7674AAA2}"/>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3966F2-7955-461E-B0DC-95EF149F1897}"/>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206CE7-C2C6-4917-AB5A-06E026BC7BC8}"/>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4CB10C6-5B32-4C7D-9BF1-AAE82C889E23}"/>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Holy Place</a:t>
            </a:r>
          </a:p>
        </p:txBody>
      </p:sp>
      <p:sp>
        <p:nvSpPr>
          <p:cNvPr id="9" name="TextBox 8">
            <a:extLst>
              <a:ext uri="{FF2B5EF4-FFF2-40B4-BE49-F238E27FC236}">
                <a16:creationId xmlns:a16="http://schemas.microsoft.com/office/drawing/2014/main" id="{976EA06A-C78A-4A06-A06A-C59EA0FD90E3}"/>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grpSp>
        <p:nvGrpSpPr>
          <p:cNvPr id="12" name="Group 11">
            <a:extLst>
              <a:ext uri="{FF2B5EF4-FFF2-40B4-BE49-F238E27FC236}">
                <a16:creationId xmlns:a16="http://schemas.microsoft.com/office/drawing/2014/main" id="{958772B2-7F96-4BF8-A409-9AD97CC63D17}"/>
              </a:ext>
            </a:extLst>
          </p:cNvPr>
          <p:cNvGrpSpPr/>
          <p:nvPr/>
        </p:nvGrpSpPr>
        <p:grpSpPr>
          <a:xfrm>
            <a:off x="1877437" y="1432049"/>
            <a:ext cx="7811312" cy="4004187"/>
            <a:chOff x="418288" y="1432049"/>
            <a:chExt cx="7811312" cy="4004187"/>
          </a:xfrm>
        </p:grpSpPr>
        <p:pic>
          <p:nvPicPr>
            <p:cNvPr id="2" name="Picture 1">
              <a:extLst>
                <a:ext uri="{FF2B5EF4-FFF2-40B4-BE49-F238E27FC236}">
                  <a16:creationId xmlns:a16="http://schemas.microsoft.com/office/drawing/2014/main" id="{5F27FB7D-C446-4044-B8A2-A7D9EB2B410E}"/>
                </a:ext>
              </a:extLst>
            </p:cNvPr>
            <p:cNvPicPr>
              <a:picLocks noChangeAspect="1"/>
            </p:cNvPicPr>
            <p:nvPr/>
          </p:nvPicPr>
          <p:blipFill rotWithShape="1">
            <a:blip r:embed="rId2"/>
            <a:srcRect l="17136" t="18208" r="45605" b="48674"/>
            <a:stretch/>
          </p:blipFill>
          <p:spPr>
            <a:xfrm>
              <a:off x="418288" y="1432049"/>
              <a:ext cx="7811312" cy="4004187"/>
            </a:xfrm>
            <a:prstGeom prst="rect">
              <a:avLst/>
            </a:prstGeom>
          </p:spPr>
        </p:pic>
        <p:sp>
          <p:nvSpPr>
            <p:cNvPr id="10" name="Rectangle 9">
              <a:extLst>
                <a:ext uri="{FF2B5EF4-FFF2-40B4-BE49-F238E27FC236}">
                  <a16:creationId xmlns:a16="http://schemas.microsoft.com/office/drawing/2014/main" id="{243A108B-857C-47A3-9F96-2B2C22638A80}"/>
                </a:ext>
              </a:extLst>
            </p:cNvPr>
            <p:cNvSpPr/>
            <p:nvPr/>
          </p:nvSpPr>
          <p:spPr>
            <a:xfrm>
              <a:off x="7626485" y="1432049"/>
              <a:ext cx="389106" cy="461665"/>
            </a:xfrm>
            <a:prstGeom prst="rect">
              <a:avLst/>
            </a:prstGeom>
            <a:solidFill>
              <a:srgbClr val="6D3A22"/>
            </a:solidFill>
            <a:ln>
              <a:solidFill>
                <a:srgbClr val="6D3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34C1F-A39A-4AB6-90CB-0D5C35B02C32}"/>
                </a:ext>
              </a:extLst>
            </p:cNvPr>
            <p:cNvSpPr/>
            <p:nvPr/>
          </p:nvSpPr>
          <p:spPr>
            <a:xfrm>
              <a:off x="7519481" y="4893013"/>
              <a:ext cx="612842" cy="486383"/>
            </a:xfrm>
            <a:prstGeom prst="rect">
              <a:avLst/>
            </a:prstGeom>
            <a:solidFill>
              <a:srgbClr val="6C5754"/>
            </a:solidFill>
            <a:ln>
              <a:solidFill>
                <a:srgbClr val="6C5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FA6CA516-6AA8-4D97-97E2-0CC76E7DD4AF}"/>
              </a:ext>
            </a:extLst>
          </p:cNvPr>
          <p:cNvSpPr txBox="1"/>
          <p:nvPr/>
        </p:nvSpPr>
        <p:spPr>
          <a:xfrm>
            <a:off x="8216630" y="4920760"/>
            <a:ext cx="1524000" cy="430887"/>
          </a:xfrm>
          <a:prstGeom prst="rect">
            <a:avLst/>
          </a:prstGeom>
          <a:noFill/>
        </p:spPr>
        <p:txBody>
          <a:bodyPr wrap="square" rtlCol="0">
            <a:spAutoFit/>
          </a:bodyPr>
          <a:lstStyle/>
          <a:p>
            <a:r>
              <a:rPr lang="en-US" sz="1100" dirty="0">
                <a:solidFill>
                  <a:schemeClr val="bg1"/>
                </a:solidFill>
              </a:rPr>
              <a:t>YouTube </a:t>
            </a:r>
          </a:p>
          <a:p>
            <a:r>
              <a:rPr lang="en-US" sz="1100" dirty="0">
                <a:solidFill>
                  <a:schemeClr val="bg1"/>
                </a:solidFill>
              </a:rPr>
              <a:t>Tabernacle of Moses</a:t>
            </a:r>
          </a:p>
        </p:txBody>
      </p:sp>
    </p:spTree>
    <p:extLst>
      <p:ext uri="{BB962C8B-B14F-4D97-AF65-F5344CB8AC3E}">
        <p14:creationId xmlns:p14="http://schemas.microsoft.com/office/powerpoint/2010/main" val="416917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0AC924-7A0D-4065-9679-36C995A23848}"/>
              </a:ext>
            </a:extLst>
          </p:cNvPr>
          <p:cNvGrpSpPr/>
          <p:nvPr/>
        </p:nvGrpSpPr>
        <p:grpSpPr>
          <a:xfrm>
            <a:off x="0" y="6183516"/>
            <a:ext cx="12192000" cy="674483"/>
            <a:chOff x="0" y="3960892"/>
            <a:chExt cx="12192000" cy="2897108"/>
          </a:xfrm>
        </p:grpSpPr>
        <p:sp>
          <p:nvSpPr>
            <p:cNvPr id="3" name="Rectangle 2">
              <a:extLst>
                <a:ext uri="{FF2B5EF4-FFF2-40B4-BE49-F238E27FC236}">
                  <a16:creationId xmlns:a16="http://schemas.microsoft.com/office/drawing/2014/main" id="{4AB3C981-C0C2-486B-AAAA-9B344A7B1970}"/>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BB72A3-BA9A-410E-BEC7-D0427D3AF5AA}"/>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616489-67BE-4285-9E34-CC32D4527897}"/>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CB66FB-D8F0-4DB9-9BC8-2FA5D9B7DC18}"/>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484752C-7F00-42DB-A953-041C34503350}"/>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Lamp</a:t>
            </a:r>
          </a:p>
        </p:txBody>
      </p:sp>
      <p:sp>
        <p:nvSpPr>
          <p:cNvPr id="8" name="TextBox 7">
            <a:extLst>
              <a:ext uri="{FF2B5EF4-FFF2-40B4-BE49-F238E27FC236}">
                <a16:creationId xmlns:a16="http://schemas.microsoft.com/office/drawing/2014/main" id="{87264744-C6C4-4AB9-ADEF-D8D880BA50D2}"/>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pic>
        <p:nvPicPr>
          <p:cNvPr id="9" name="Picture 8" descr="golden lampstand">
            <a:extLst>
              <a:ext uri="{FF2B5EF4-FFF2-40B4-BE49-F238E27FC236}">
                <a16:creationId xmlns:a16="http://schemas.microsoft.com/office/drawing/2014/main" id="{F5C48225-A892-4AA5-93AA-C4CACB6650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0499" y="2503415"/>
            <a:ext cx="5524502" cy="3680099"/>
          </a:xfrm>
          <a:prstGeom prst="rect">
            <a:avLst/>
          </a:prstGeom>
          <a:noFill/>
          <a:ln>
            <a:noFill/>
          </a:ln>
        </p:spPr>
      </p:pic>
      <p:sp>
        <p:nvSpPr>
          <p:cNvPr id="10" name="Rectangle 9">
            <a:extLst>
              <a:ext uri="{FF2B5EF4-FFF2-40B4-BE49-F238E27FC236}">
                <a16:creationId xmlns:a16="http://schemas.microsoft.com/office/drawing/2014/main" id="{80889C80-A4F1-4472-8062-F16CA7435675}"/>
              </a:ext>
            </a:extLst>
          </p:cNvPr>
          <p:cNvSpPr/>
          <p:nvPr/>
        </p:nvSpPr>
        <p:spPr>
          <a:xfrm>
            <a:off x="7743547" y="1000968"/>
            <a:ext cx="3424912" cy="369332"/>
          </a:xfrm>
          <a:prstGeom prst="rect">
            <a:avLst/>
          </a:prstGeom>
        </p:spPr>
        <p:txBody>
          <a:bodyPr wrap="none">
            <a:spAutoFit/>
          </a:bodyPr>
          <a:lstStyle/>
          <a:p>
            <a:r>
              <a:rPr lang="en-US" b="1" dirty="0">
                <a:solidFill>
                  <a:srgbClr val="444444"/>
                </a:solidFill>
                <a:latin typeface="Calibri" panose="020F0502020204030204" pitchFamily="34" charset="0"/>
                <a:ea typeface="Calibri" panose="020F0502020204030204" pitchFamily="34" charset="0"/>
              </a:rPr>
              <a:t>Exodus 25:31-40, Exodus 37:17-24</a:t>
            </a:r>
            <a:endParaRPr lang="en-US" dirty="0"/>
          </a:p>
        </p:txBody>
      </p:sp>
      <p:sp>
        <p:nvSpPr>
          <p:cNvPr id="11" name="Rectangle 10">
            <a:extLst>
              <a:ext uri="{FF2B5EF4-FFF2-40B4-BE49-F238E27FC236}">
                <a16:creationId xmlns:a16="http://schemas.microsoft.com/office/drawing/2014/main" id="{5756AE75-38D0-46B1-9514-C6C3178A88FD}"/>
              </a:ext>
            </a:extLst>
          </p:cNvPr>
          <p:cNvSpPr/>
          <p:nvPr/>
        </p:nvSpPr>
        <p:spPr>
          <a:xfrm>
            <a:off x="5749828" y="1370300"/>
            <a:ext cx="6229170" cy="3416320"/>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Passover – </a:t>
            </a:r>
            <a:r>
              <a:rPr lang="en-US" dirty="0">
                <a:latin typeface="Calibri" panose="020F0502020204030204" pitchFamily="34" charset="0"/>
                <a:ea typeface="Calibri" panose="020F0502020204030204" pitchFamily="34" charset="0"/>
                <a:cs typeface="Times New Roman" panose="02020603050405020304" pitchFamily="18" charset="0"/>
              </a:rPr>
              <a:t>Jesus crucified on Day of Preparation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Unleavened bread – </a:t>
            </a:r>
            <a:r>
              <a:rPr lang="en-US" dirty="0">
                <a:latin typeface="Calibri" panose="020F0502020204030204" pitchFamily="34" charset="0"/>
                <a:ea typeface="Calibri" panose="020F0502020204030204" pitchFamily="34" charset="0"/>
                <a:cs typeface="Times New Roman" panose="02020603050405020304" pitchFamily="18" charset="0"/>
              </a:rPr>
              <a:t>Jesus in the grave as the sacrifice for sin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First fruits – </a:t>
            </a:r>
            <a:r>
              <a:rPr lang="en-US" dirty="0">
                <a:latin typeface="Calibri" panose="020F0502020204030204" pitchFamily="34" charset="0"/>
                <a:ea typeface="Calibri" panose="020F0502020204030204" pitchFamily="34" charset="0"/>
                <a:cs typeface="Times New Roman" panose="02020603050405020304" pitchFamily="18" charset="0"/>
              </a:rPr>
              <a:t>Jesus rose from the dead on the 3</a:t>
            </a:r>
            <a:r>
              <a:rPr lang="en-US" baseline="30000" dirty="0">
                <a:latin typeface="Calibri" panose="020F0502020204030204" pitchFamily="34" charset="0"/>
                <a:ea typeface="Calibri" panose="020F0502020204030204" pitchFamily="34" charset="0"/>
                <a:cs typeface="Times New Roman" panose="02020603050405020304" pitchFamily="18" charset="0"/>
              </a:rPr>
              <a:t>rd</a:t>
            </a:r>
            <a:r>
              <a:rPr lang="en-US" dirty="0">
                <a:latin typeface="Calibri" panose="020F0502020204030204" pitchFamily="34" charset="0"/>
                <a:ea typeface="Calibri" panose="020F0502020204030204" pitchFamily="34" charset="0"/>
                <a:cs typeface="Times New Roman" panose="02020603050405020304" pitchFamily="18" charset="0"/>
              </a:rPr>
              <a:t> day as a first fruit of the resurrection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Pentecost – The Holy Spirit poured out on the church, Christ’s bride and body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Trumpets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Day of Atonement (Leviticus 16:1-34, Leviticus 23:36-32, Numbers 29:7-11)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dirty="0">
                <a:latin typeface="Calibri" panose="020F0502020204030204" pitchFamily="34" charset="0"/>
                <a:ea typeface="Calibri" panose="020F0502020204030204" pitchFamily="34" charset="0"/>
              </a:rPr>
              <a:t>Tabernacles</a:t>
            </a:r>
          </a:p>
          <a:p>
            <a:pPr marL="285750" indent="-285750">
              <a:buFont typeface="Arial" panose="020B0604020202020204" pitchFamily="34" charset="0"/>
              <a:buChar char="•"/>
            </a:pPr>
            <a:r>
              <a:rPr lang="en-US" dirty="0">
                <a:latin typeface="Calibri" panose="020F0502020204030204" pitchFamily="34" charset="0"/>
              </a:rPr>
              <a:t>The feast of Trumpets, Day of Atonement and Tabernacles was a 15 day celebration of God’s forgiveness of Israel’s sin. </a:t>
            </a:r>
            <a:endParaRPr lang="en-US" dirty="0"/>
          </a:p>
        </p:txBody>
      </p:sp>
      <p:sp>
        <p:nvSpPr>
          <p:cNvPr id="12" name="TextBox 11">
            <a:extLst>
              <a:ext uri="{FF2B5EF4-FFF2-40B4-BE49-F238E27FC236}">
                <a16:creationId xmlns:a16="http://schemas.microsoft.com/office/drawing/2014/main" id="{0D641A8B-A73E-412C-8F05-2C08266CE1AF}"/>
              </a:ext>
            </a:extLst>
          </p:cNvPr>
          <p:cNvSpPr txBox="1"/>
          <p:nvPr/>
        </p:nvSpPr>
        <p:spPr>
          <a:xfrm rot="16200000">
            <a:off x="352506" y="1568980"/>
            <a:ext cx="1739222" cy="369332"/>
          </a:xfrm>
          <a:prstGeom prst="rect">
            <a:avLst/>
          </a:prstGeom>
          <a:noFill/>
        </p:spPr>
        <p:txBody>
          <a:bodyPr wrap="square" rtlCol="0">
            <a:spAutoFit/>
          </a:bodyPr>
          <a:lstStyle/>
          <a:p>
            <a:r>
              <a:rPr lang="en-US" dirty="0"/>
              <a:t>Passover</a:t>
            </a:r>
          </a:p>
        </p:txBody>
      </p:sp>
      <p:sp>
        <p:nvSpPr>
          <p:cNvPr id="13" name="TextBox 12">
            <a:extLst>
              <a:ext uri="{FF2B5EF4-FFF2-40B4-BE49-F238E27FC236}">
                <a16:creationId xmlns:a16="http://schemas.microsoft.com/office/drawing/2014/main" id="{CF1155B8-2404-4023-86B2-6AED620D486B}"/>
              </a:ext>
            </a:extLst>
          </p:cNvPr>
          <p:cNvSpPr txBox="1"/>
          <p:nvPr/>
        </p:nvSpPr>
        <p:spPr>
          <a:xfrm rot="16200000">
            <a:off x="575342" y="1231489"/>
            <a:ext cx="2451314" cy="369332"/>
          </a:xfrm>
          <a:prstGeom prst="rect">
            <a:avLst/>
          </a:prstGeom>
          <a:noFill/>
        </p:spPr>
        <p:txBody>
          <a:bodyPr wrap="square" rtlCol="0">
            <a:spAutoFit/>
          </a:bodyPr>
          <a:lstStyle/>
          <a:p>
            <a:r>
              <a:rPr lang="en-US" dirty="0"/>
              <a:t>Unleavened Bread</a:t>
            </a:r>
          </a:p>
        </p:txBody>
      </p:sp>
      <p:sp>
        <p:nvSpPr>
          <p:cNvPr id="14" name="TextBox 13">
            <a:extLst>
              <a:ext uri="{FF2B5EF4-FFF2-40B4-BE49-F238E27FC236}">
                <a16:creationId xmlns:a16="http://schemas.microsoft.com/office/drawing/2014/main" id="{C7587301-D320-4304-98A6-94E00FCC3B19}"/>
              </a:ext>
            </a:extLst>
          </p:cNvPr>
          <p:cNvSpPr txBox="1"/>
          <p:nvPr/>
        </p:nvSpPr>
        <p:spPr>
          <a:xfrm rot="16200000">
            <a:off x="1135174" y="1231984"/>
            <a:ext cx="2451314" cy="369332"/>
          </a:xfrm>
          <a:prstGeom prst="rect">
            <a:avLst/>
          </a:prstGeom>
          <a:noFill/>
        </p:spPr>
        <p:txBody>
          <a:bodyPr wrap="square" rtlCol="0">
            <a:spAutoFit/>
          </a:bodyPr>
          <a:lstStyle/>
          <a:p>
            <a:r>
              <a:rPr lang="en-US" dirty="0" err="1"/>
              <a:t>Firstfruits</a:t>
            </a:r>
            <a:endParaRPr lang="en-US" dirty="0"/>
          </a:p>
        </p:txBody>
      </p:sp>
      <p:sp>
        <p:nvSpPr>
          <p:cNvPr id="15" name="TextBox 14">
            <a:extLst>
              <a:ext uri="{FF2B5EF4-FFF2-40B4-BE49-F238E27FC236}">
                <a16:creationId xmlns:a16="http://schemas.microsoft.com/office/drawing/2014/main" id="{D82CA5F7-D406-4BED-8B35-A4CB423DD559}"/>
              </a:ext>
            </a:extLst>
          </p:cNvPr>
          <p:cNvSpPr txBox="1"/>
          <p:nvPr/>
        </p:nvSpPr>
        <p:spPr>
          <a:xfrm rot="16200000">
            <a:off x="1695006" y="1232479"/>
            <a:ext cx="2451314" cy="369332"/>
          </a:xfrm>
          <a:prstGeom prst="rect">
            <a:avLst/>
          </a:prstGeom>
          <a:noFill/>
        </p:spPr>
        <p:txBody>
          <a:bodyPr wrap="square" rtlCol="0">
            <a:spAutoFit/>
          </a:bodyPr>
          <a:lstStyle/>
          <a:p>
            <a:r>
              <a:rPr lang="en-US" dirty="0"/>
              <a:t>Pentecost</a:t>
            </a:r>
          </a:p>
        </p:txBody>
      </p:sp>
      <p:sp>
        <p:nvSpPr>
          <p:cNvPr id="16" name="TextBox 15">
            <a:extLst>
              <a:ext uri="{FF2B5EF4-FFF2-40B4-BE49-F238E27FC236}">
                <a16:creationId xmlns:a16="http://schemas.microsoft.com/office/drawing/2014/main" id="{DDED2E24-7F60-4556-BB6F-B3CD28B01CBB}"/>
              </a:ext>
            </a:extLst>
          </p:cNvPr>
          <p:cNvSpPr txBox="1"/>
          <p:nvPr/>
        </p:nvSpPr>
        <p:spPr>
          <a:xfrm rot="16200000">
            <a:off x="2254838" y="1232974"/>
            <a:ext cx="2451314" cy="369332"/>
          </a:xfrm>
          <a:prstGeom prst="rect">
            <a:avLst/>
          </a:prstGeom>
          <a:noFill/>
        </p:spPr>
        <p:txBody>
          <a:bodyPr wrap="square" rtlCol="0">
            <a:spAutoFit/>
          </a:bodyPr>
          <a:lstStyle/>
          <a:p>
            <a:r>
              <a:rPr lang="en-US" dirty="0"/>
              <a:t>Trumpets</a:t>
            </a:r>
          </a:p>
        </p:txBody>
      </p:sp>
      <p:sp>
        <p:nvSpPr>
          <p:cNvPr id="17" name="TextBox 16">
            <a:extLst>
              <a:ext uri="{FF2B5EF4-FFF2-40B4-BE49-F238E27FC236}">
                <a16:creationId xmlns:a16="http://schemas.microsoft.com/office/drawing/2014/main" id="{FC00CC3B-FE66-487F-80D6-0CA7222A3152}"/>
              </a:ext>
            </a:extLst>
          </p:cNvPr>
          <p:cNvSpPr txBox="1"/>
          <p:nvPr/>
        </p:nvSpPr>
        <p:spPr>
          <a:xfrm rot="16200000">
            <a:off x="2814670" y="1233469"/>
            <a:ext cx="2451314" cy="369332"/>
          </a:xfrm>
          <a:prstGeom prst="rect">
            <a:avLst/>
          </a:prstGeom>
          <a:noFill/>
        </p:spPr>
        <p:txBody>
          <a:bodyPr wrap="square" rtlCol="0">
            <a:spAutoFit/>
          </a:bodyPr>
          <a:lstStyle/>
          <a:p>
            <a:r>
              <a:rPr lang="en-US" dirty="0"/>
              <a:t>Day of Atonement</a:t>
            </a:r>
          </a:p>
        </p:txBody>
      </p:sp>
      <p:sp>
        <p:nvSpPr>
          <p:cNvPr id="18" name="TextBox 17">
            <a:extLst>
              <a:ext uri="{FF2B5EF4-FFF2-40B4-BE49-F238E27FC236}">
                <a16:creationId xmlns:a16="http://schemas.microsoft.com/office/drawing/2014/main" id="{9D4BB0DF-3D6B-4BFA-B9A5-037E6A771DE2}"/>
              </a:ext>
            </a:extLst>
          </p:cNvPr>
          <p:cNvSpPr txBox="1"/>
          <p:nvPr/>
        </p:nvSpPr>
        <p:spPr>
          <a:xfrm rot="16200000">
            <a:off x="3374502" y="1233964"/>
            <a:ext cx="2451314" cy="369332"/>
          </a:xfrm>
          <a:prstGeom prst="rect">
            <a:avLst/>
          </a:prstGeom>
          <a:noFill/>
        </p:spPr>
        <p:txBody>
          <a:bodyPr wrap="square" rtlCol="0">
            <a:spAutoFit/>
          </a:bodyPr>
          <a:lstStyle/>
          <a:p>
            <a:r>
              <a:rPr lang="en-US" dirty="0"/>
              <a:t>Tabernacles</a:t>
            </a:r>
          </a:p>
        </p:txBody>
      </p:sp>
      <p:sp>
        <p:nvSpPr>
          <p:cNvPr id="19" name="Rectangle 18">
            <a:extLst>
              <a:ext uri="{FF2B5EF4-FFF2-40B4-BE49-F238E27FC236}">
                <a16:creationId xmlns:a16="http://schemas.microsoft.com/office/drawing/2014/main" id="{C48FA46B-BF36-48BA-99C0-F96A34370047}"/>
              </a:ext>
            </a:extLst>
          </p:cNvPr>
          <p:cNvSpPr/>
          <p:nvPr/>
        </p:nvSpPr>
        <p:spPr>
          <a:xfrm>
            <a:off x="6477001" y="5025397"/>
            <a:ext cx="3959417" cy="369332"/>
          </a:xfrm>
          <a:prstGeom prst="rect">
            <a:avLst/>
          </a:prstGeom>
        </p:spPr>
        <p:txBody>
          <a:bodyPr wrap="none">
            <a:spAutoFit/>
          </a:bodyPr>
          <a:lstStyle/>
          <a:p>
            <a:r>
              <a:rPr lang="en-US" dirty="0"/>
              <a:t>“I am the light of the world.” (John 8:12)</a:t>
            </a:r>
          </a:p>
        </p:txBody>
      </p:sp>
      <p:sp>
        <p:nvSpPr>
          <p:cNvPr id="20" name="Rectangle 19">
            <a:extLst>
              <a:ext uri="{FF2B5EF4-FFF2-40B4-BE49-F238E27FC236}">
                <a16:creationId xmlns:a16="http://schemas.microsoft.com/office/drawing/2014/main" id="{3B4DD193-3ED1-4997-ABD0-02746F54EB36}"/>
              </a:ext>
            </a:extLst>
          </p:cNvPr>
          <p:cNvSpPr/>
          <p:nvPr/>
        </p:nvSpPr>
        <p:spPr>
          <a:xfrm>
            <a:off x="81948" y="5721527"/>
            <a:ext cx="1981536" cy="430887"/>
          </a:xfrm>
          <a:prstGeom prst="rect">
            <a:avLst/>
          </a:prstGeom>
        </p:spPr>
        <p:txBody>
          <a:bodyPr wrap="square">
            <a:spAutoFit/>
          </a:bodyPr>
          <a:lstStyle/>
          <a:p>
            <a:r>
              <a:rPr lang="en-US" sz="1100" dirty="0">
                <a:hlinkClick r:id="rId3"/>
              </a:rPr>
              <a:t>https://narrowgateentrance.com/moses-tabernacle/</a:t>
            </a:r>
            <a:endParaRPr lang="en-US" sz="1100" dirty="0"/>
          </a:p>
        </p:txBody>
      </p:sp>
    </p:spTree>
    <p:extLst>
      <p:ext uri="{BB962C8B-B14F-4D97-AF65-F5344CB8AC3E}">
        <p14:creationId xmlns:p14="http://schemas.microsoft.com/office/powerpoint/2010/main" val="1490047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A7589-2AAE-466E-8AA4-1DC82D1047DC}"/>
              </a:ext>
            </a:extLst>
          </p:cNvPr>
          <p:cNvPicPr>
            <a:picLocks noChangeAspect="1"/>
          </p:cNvPicPr>
          <p:nvPr/>
        </p:nvPicPr>
        <p:blipFill rotWithShape="1">
          <a:blip r:embed="rId2"/>
          <a:srcRect l="25493" t="18279" r="50742" b="45592"/>
          <a:stretch/>
        </p:blipFill>
        <p:spPr>
          <a:xfrm>
            <a:off x="1294184" y="977757"/>
            <a:ext cx="6001966" cy="5132439"/>
          </a:xfrm>
          <a:prstGeom prst="rect">
            <a:avLst/>
          </a:prstGeom>
        </p:spPr>
      </p:pic>
      <p:grpSp>
        <p:nvGrpSpPr>
          <p:cNvPr id="3" name="Group 2">
            <a:extLst>
              <a:ext uri="{FF2B5EF4-FFF2-40B4-BE49-F238E27FC236}">
                <a16:creationId xmlns:a16="http://schemas.microsoft.com/office/drawing/2014/main" id="{32F6EBC7-93E3-41BA-9D34-BD64111D062F}"/>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39845A80-67BB-4460-BE18-E1FAFA03CBBB}"/>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F76AA9-E524-46C7-8713-28465B970DDA}"/>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2C89B7-62DE-4336-B395-9F779F5DAD4E}"/>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BCBB04-416C-46B4-BDB5-AE8FA5BA7868}"/>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6F74869-3ACA-4C6D-8EA4-B263BD9CEAAB}"/>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Table of Bread of the Presence</a:t>
            </a:r>
          </a:p>
        </p:txBody>
      </p:sp>
      <p:sp>
        <p:nvSpPr>
          <p:cNvPr id="9" name="TextBox 8">
            <a:extLst>
              <a:ext uri="{FF2B5EF4-FFF2-40B4-BE49-F238E27FC236}">
                <a16:creationId xmlns:a16="http://schemas.microsoft.com/office/drawing/2014/main" id="{B1A020E8-A5D6-4379-858A-8D42EF29350E}"/>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0" name="Rectangle 9">
            <a:extLst>
              <a:ext uri="{FF2B5EF4-FFF2-40B4-BE49-F238E27FC236}">
                <a16:creationId xmlns:a16="http://schemas.microsoft.com/office/drawing/2014/main" id="{5D32E9B7-B084-4F42-9496-30004B23555E}"/>
              </a:ext>
            </a:extLst>
          </p:cNvPr>
          <p:cNvSpPr/>
          <p:nvPr/>
        </p:nvSpPr>
        <p:spPr>
          <a:xfrm>
            <a:off x="7851875" y="885301"/>
            <a:ext cx="3498650" cy="369332"/>
          </a:xfrm>
          <a:prstGeom prst="rect">
            <a:avLst/>
          </a:prstGeom>
        </p:spPr>
        <p:txBody>
          <a:bodyPr wrap="none">
            <a:spAutoFit/>
          </a:bodyPr>
          <a:lstStyle/>
          <a:p>
            <a:r>
              <a:rPr lang="en-US" b="1" dirty="0">
                <a:solidFill>
                  <a:srgbClr val="444444"/>
                </a:solidFill>
                <a:latin typeface="Calibri" panose="020F0502020204030204" pitchFamily="34" charset="0"/>
                <a:ea typeface="Calibri" panose="020F0502020204030204" pitchFamily="34" charset="0"/>
              </a:rPr>
              <a:t>Exodus 25:23-30. Exodus 37:10-16</a:t>
            </a:r>
            <a:endParaRPr lang="en-US" dirty="0"/>
          </a:p>
        </p:txBody>
      </p:sp>
      <p:sp>
        <p:nvSpPr>
          <p:cNvPr id="11" name="TextBox 10">
            <a:extLst>
              <a:ext uri="{FF2B5EF4-FFF2-40B4-BE49-F238E27FC236}">
                <a16:creationId xmlns:a16="http://schemas.microsoft.com/office/drawing/2014/main" id="{48E5C6AD-75DE-448C-B603-F0964CDBA0FD}"/>
              </a:ext>
            </a:extLst>
          </p:cNvPr>
          <p:cNvSpPr txBox="1"/>
          <p:nvPr/>
        </p:nvSpPr>
        <p:spPr>
          <a:xfrm>
            <a:off x="7515225" y="1284020"/>
            <a:ext cx="417195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Table gold-covered acacia wood</a:t>
            </a:r>
          </a:p>
          <a:p>
            <a:pPr marL="285750" indent="-285750">
              <a:buFont typeface="Arial" panose="020B0604020202020204" pitchFamily="34" charset="0"/>
              <a:buChar char="•"/>
            </a:pPr>
            <a:r>
              <a:rPr lang="en-US" dirty="0"/>
              <a:t>3 ft long 1.5 ft wide, 2.24 ft high</a:t>
            </a:r>
          </a:p>
          <a:p>
            <a:pPr marL="285750" indent="-285750">
              <a:buFont typeface="Arial" panose="020B0604020202020204" pitchFamily="34" charset="0"/>
              <a:buChar char="•"/>
            </a:pPr>
            <a:r>
              <a:rPr lang="en-US" dirty="0"/>
              <a:t>12 loaves of bread</a:t>
            </a:r>
          </a:p>
          <a:p>
            <a:pPr marL="285750" indent="-285750">
              <a:buFont typeface="Arial" panose="020B0604020202020204" pitchFamily="34" charset="0"/>
              <a:buChar char="•"/>
            </a:pPr>
            <a:r>
              <a:rPr lang="en-US" dirty="0"/>
              <a:t>Bread eaten each sabbath</a:t>
            </a:r>
          </a:p>
          <a:p>
            <a:pPr marL="285750" indent="-285750">
              <a:buFont typeface="Arial" panose="020B0604020202020204" pitchFamily="34" charset="0"/>
              <a:buChar char="•"/>
            </a:pPr>
            <a:r>
              <a:rPr lang="en-US" dirty="0"/>
              <a:t>Bread of the presence – 12 loaves for 12 tribes in the literal presence of God</a:t>
            </a:r>
          </a:p>
        </p:txBody>
      </p:sp>
      <p:sp>
        <p:nvSpPr>
          <p:cNvPr id="12" name="Rectangle 11">
            <a:extLst>
              <a:ext uri="{FF2B5EF4-FFF2-40B4-BE49-F238E27FC236}">
                <a16:creationId xmlns:a16="http://schemas.microsoft.com/office/drawing/2014/main" id="{9B9434D2-90E7-4764-A31B-ECB8F171C457}"/>
              </a:ext>
            </a:extLst>
          </p:cNvPr>
          <p:cNvSpPr/>
          <p:nvPr/>
        </p:nvSpPr>
        <p:spPr>
          <a:xfrm>
            <a:off x="7296150" y="3122657"/>
            <a:ext cx="4610100" cy="923330"/>
          </a:xfrm>
          <a:prstGeom prst="rect">
            <a:avLst/>
          </a:prstGeom>
        </p:spPr>
        <p:txBody>
          <a:bodyPr wrap="square">
            <a:spAutoFit/>
          </a:bodyPr>
          <a:lstStyle/>
          <a:p>
            <a:r>
              <a:rPr lang="en-US" baseline="30000" dirty="0">
                <a:solidFill>
                  <a:srgbClr val="000000"/>
                </a:solidFill>
                <a:highlight>
                  <a:srgbClr val="FFFFFF"/>
                </a:highlight>
                <a:latin typeface="Calibri" panose="020F0502020204030204" pitchFamily="34" charset="0"/>
                <a:ea typeface="Times New Roman" panose="02020603050405020304" pitchFamily="18" charset="0"/>
              </a:rPr>
              <a:t>Lev 24:8</a:t>
            </a:r>
            <a:r>
              <a:rPr lang="en-US" dirty="0">
                <a:solidFill>
                  <a:srgbClr val="000000"/>
                </a:solidFill>
                <a:highlight>
                  <a:srgbClr val="FFFFFF"/>
                </a:highlight>
                <a:latin typeface="Calibri" panose="020F0502020204030204" pitchFamily="34" charset="0"/>
                <a:ea typeface="Times New Roman" panose="02020603050405020304" pitchFamily="18" charset="0"/>
              </a:rPr>
              <a:t> This bread is to be set out before the </a:t>
            </a:r>
            <a:r>
              <a:rPr lang="en-US" cap="small" dirty="0">
                <a:solidFill>
                  <a:srgbClr val="000000"/>
                </a:solidFill>
                <a:highlight>
                  <a:srgbClr val="FFFFFF"/>
                </a:highlight>
                <a:latin typeface="Calibri" panose="020F0502020204030204" pitchFamily="34" charset="0"/>
                <a:ea typeface="Times New Roman" panose="02020603050405020304" pitchFamily="18" charset="0"/>
              </a:rPr>
              <a:t>LORD </a:t>
            </a:r>
            <a:r>
              <a:rPr lang="en-US" dirty="0">
                <a:solidFill>
                  <a:srgbClr val="000000"/>
                </a:solidFill>
                <a:highlight>
                  <a:srgbClr val="FFFFFF"/>
                </a:highlight>
                <a:latin typeface="Calibri" panose="020F0502020204030204" pitchFamily="34" charset="0"/>
                <a:ea typeface="Times New Roman" panose="02020603050405020304" pitchFamily="18" charset="0"/>
              </a:rPr>
              <a:t>regularly, Sabbath after Sabbath, on behalf of the Israelites, as a lasting covenant.</a:t>
            </a:r>
            <a:endParaRPr lang="en-US" dirty="0">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415AB1A4-6AFC-419F-B616-540DA377F3EA}"/>
              </a:ext>
            </a:extLst>
          </p:cNvPr>
          <p:cNvSpPr/>
          <p:nvPr/>
        </p:nvSpPr>
        <p:spPr>
          <a:xfrm>
            <a:off x="7296150" y="4772370"/>
            <a:ext cx="4762500" cy="1200329"/>
          </a:xfrm>
          <a:prstGeom prst="rect">
            <a:avLst/>
          </a:prstGeom>
        </p:spPr>
        <p:txBody>
          <a:bodyPr wrap="square">
            <a:spAutoFit/>
          </a:bodyPr>
          <a:lstStyle/>
          <a:p>
            <a:r>
              <a:rPr lang="en-US" baseline="30000" dirty="0">
                <a:solidFill>
                  <a:srgbClr val="000000"/>
                </a:solidFill>
                <a:highlight>
                  <a:srgbClr val="FFFFFF"/>
                </a:highlight>
                <a:latin typeface="Calibri" panose="020F0502020204030204" pitchFamily="34" charset="0"/>
                <a:ea typeface="Times New Roman" panose="02020603050405020304" pitchFamily="18" charset="0"/>
              </a:rPr>
              <a:t>Jn 6:51</a:t>
            </a:r>
            <a:r>
              <a:rPr lang="en-US" dirty="0">
                <a:solidFill>
                  <a:srgbClr val="000000"/>
                </a:solidFill>
                <a:highlight>
                  <a:srgbClr val="FFFFFF"/>
                </a:highlight>
                <a:latin typeface="Calibri" panose="020F0502020204030204" pitchFamily="34" charset="0"/>
                <a:ea typeface="Times New Roman" panose="02020603050405020304" pitchFamily="18" charset="0"/>
              </a:rPr>
              <a:t> “</a:t>
            </a:r>
            <a:r>
              <a:rPr lang="en-US" dirty="0">
                <a:solidFill>
                  <a:srgbClr val="FF0000"/>
                </a:solidFill>
                <a:highlight>
                  <a:srgbClr val="FFFFFF"/>
                </a:highlight>
                <a:latin typeface="Calibri" panose="020F0502020204030204" pitchFamily="34" charset="0"/>
                <a:ea typeface="Times New Roman" panose="02020603050405020304" pitchFamily="18" charset="0"/>
              </a:rPr>
              <a:t>I am the living bread</a:t>
            </a:r>
            <a:r>
              <a:rPr lang="en-US" dirty="0">
                <a:solidFill>
                  <a:srgbClr val="000000"/>
                </a:solidFill>
                <a:highlight>
                  <a:srgbClr val="FFFFFF"/>
                </a:highlight>
                <a:latin typeface="Calibri" panose="020F0502020204030204" pitchFamily="34" charset="0"/>
                <a:ea typeface="Times New Roman" panose="02020603050405020304" pitchFamily="18" charset="0"/>
              </a:rPr>
              <a:t> </a:t>
            </a:r>
            <a:r>
              <a:rPr lang="en-US" dirty="0">
                <a:solidFill>
                  <a:srgbClr val="FF0000"/>
                </a:solidFill>
                <a:highlight>
                  <a:srgbClr val="FFFFFF"/>
                </a:highlight>
                <a:latin typeface="Calibri" panose="020F0502020204030204" pitchFamily="34" charset="0"/>
                <a:ea typeface="Times New Roman" panose="02020603050405020304" pitchFamily="18" charset="0"/>
              </a:rPr>
              <a:t>that came down from heaven.</a:t>
            </a:r>
            <a:r>
              <a:rPr lang="en-US" dirty="0">
                <a:solidFill>
                  <a:srgbClr val="000000"/>
                </a:solidFill>
                <a:highlight>
                  <a:srgbClr val="FFFFFF"/>
                </a:highlight>
                <a:latin typeface="Calibri" panose="020F0502020204030204" pitchFamily="34" charset="0"/>
                <a:ea typeface="Times New Roman" panose="02020603050405020304" pitchFamily="18" charset="0"/>
              </a:rPr>
              <a:t> </a:t>
            </a:r>
            <a:r>
              <a:rPr lang="en-US" dirty="0">
                <a:solidFill>
                  <a:srgbClr val="FF0000"/>
                </a:solidFill>
                <a:highlight>
                  <a:srgbClr val="FFFFFF"/>
                </a:highlight>
                <a:latin typeface="Calibri" panose="020F0502020204030204" pitchFamily="34" charset="0"/>
                <a:ea typeface="Times New Roman" panose="02020603050405020304" pitchFamily="18" charset="0"/>
              </a:rPr>
              <a:t>If anyone eats of this bread, he will live forever. This bread is my flesh, which I will give for the life of the world.”</a:t>
            </a:r>
            <a:r>
              <a:rPr lang="en-US" dirty="0">
                <a:solidFill>
                  <a:srgbClr val="000000"/>
                </a:solidFill>
                <a:highlight>
                  <a:srgbClr val="FFFFFF"/>
                </a:highlight>
                <a:latin typeface="Calibri" panose="020F0502020204030204" pitchFamily="34" charset="0"/>
                <a:ea typeface="Times New Roman" panose="02020603050405020304" pitchFamily="18" charset="0"/>
              </a:rPr>
              <a:t> </a:t>
            </a:r>
            <a:r>
              <a:rPr lang="en-US" dirty="0">
                <a:solidFill>
                  <a:srgbClr val="000000"/>
                </a:solidFill>
                <a:latin typeface="Calibri" panose="020F0502020204030204" pitchFamily="34" charset="0"/>
                <a:ea typeface="Times New Roman" panose="02020603050405020304" pitchFamily="18" charset="0"/>
              </a:rPr>
              <a:t>(John 6:51)</a:t>
            </a:r>
            <a:endParaRPr lang="en-US" dirty="0">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BF5158DA-5D8A-47A6-BA0D-B5A0D5201729}"/>
              </a:ext>
            </a:extLst>
          </p:cNvPr>
          <p:cNvSpPr txBox="1"/>
          <p:nvPr/>
        </p:nvSpPr>
        <p:spPr>
          <a:xfrm>
            <a:off x="7405687" y="4126038"/>
            <a:ext cx="4391025" cy="646331"/>
          </a:xfrm>
          <a:prstGeom prst="rect">
            <a:avLst/>
          </a:prstGeom>
          <a:noFill/>
        </p:spPr>
        <p:txBody>
          <a:bodyPr wrap="square" rtlCol="0">
            <a:spAutoFit/>
          </a:bodyPr>
          <a:lstStyle/>
          <a:p>
            <a:r>
              <a:rPr lang="en-US" b="1" dirty="0"/>
              <a:t>Bread of the Presence is a symbol for the body of Christ we have literal union with.</a:t>
            </a:r>
          </a:p>
        </p:txBody>
      </p:sp>
      <p:sp>
        <p:nvSpPr>
          <p:cNvPr id="16" name="TextBox 15">
            <a:extLst>
              <a:ext uri="{FF2B5EF4-FFF2-40B4-BE49-F238E27FC236}">
                <a16:creationId xmlns:a16="http://schemas.microsoft.com/office/drawing/2014/main" id="{A232BA56-8C4F-41D2-B4E1-293277A4836F}"/>
              </a:ext>
            </a:extLst>
          </p:cNvPr>
          <p:cNvSpPr txBox="1"/>
          <p:nvPr/>
        </p:nvSpPr>
        <p:spPr>
          <a:xfrm>
            <a:off x="1412421" y="5584008"/>
            <a:ext cx="1524000" cy="430887"/>
          </a:xfrm>
          <a:prstGeom prst="rect">
            <a:avLst/>
          </a:prstGeom>
          <a:noFill/>
        </p:spPr>
        <p:txBody>
          <a:bodyPr wrap="square" rtlCol="0">
            <a:spAutoFit/>
          </a:bodyPr>
          <a:lstStyle/>
          <a:p>
            <a:r>
              <a:rPr lang="en-US" sz="1100" dirty="0">
                <a:solidFill>
                  <a:schemeClr val="bg1"/>
                </a:solidFill>
              </a:rPr>
              <a:t>YouTube </a:t>
            </a:r>
          </a:p>
          <a:p>
            <a:r>
              <a:rPr lang="en-US" sz="1100" dirty="0">
                <a:solidFill>
                  <a:schemeClr val="bg1"/>
                </a:solidFill>
              </a:rPr>
              <a:t>Tabernacle of Moses</a:t>
            </a:r>
          </a:p>
        </p:txBody>
      </p:sp>
    </p:spTree>
    <p:extLst>
      <p:ext uri="{BB962C8B-B14F-4D97-AF65-F5344CB8AC3E}">
        <p14:creationId xmlns:p14="http://schemas.microsoft.com/office/powerpoint/2010/main" val="229632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649F16-8374-466B-9A7D-705D6701C8A3}"/>
              </a:ext>
            </a:extLst>
          </p:cNvPr>
          <p:cNvPicPr>
            <a:picLocks noChangeAspect="1"/>
          </p:cNvPicPr>
          <p:nvPr/>
        </p:nvPicPr>
        <p:blipFill rotWithShape="1">
          <a:blip r:embed="rId2"/>
          <a:srcRect l="22053" t="19899" r="51863" b="45663"/>
          <a:stretch/>
        </p:blipFill>
        <p:spPr>
          <a:xfrm>
            <a:off x="823758" y="1668150"/>
            <a:ext cx="5250873" cy="3899586"/>
          </a:xfrm>
          <a:prstGeom prst="rect">
            <a:avLst/>
          </a:prstGeom>
        </p:spPr>
      </p:pic>
      <p:grpSp>
        <p:nvGrpSpPr>
          <p:cNvPr id="3" name="Group 2">
            <a:extLst>
              <a:ext uri="{FF2B5EF4-FFF2-40B4-BE49-F238E27FC236}">
                <a16:creationId xmlns:a16="http://schemas.microsoft.com/office/drawing/2014/main" id="{1D3858AF-0EC0-440B-9CA7-6B540B6DDC9D}"/>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0DDFFB73-4A7D-46B6-B6EA-05E4D2CF6219}"/>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C156056-E605-4438-929F-ED5EA25EA1B4}"/>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558514-1B38-4A4A-BA4B-403093B4A61C}"/>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DDDB49-6CE6-4C68-A1D5-B758EEAF60DB}"/>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7E44D4E-03B0-40A3-8DFE-1C367DFFD2E2}"/>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Alta of Incense</a:t>
            </a:r>
          </a:p>
        </p:txBody>
      </p:sp>
      <p:sp>
        <p:nvSpPr>
          <p:cNvPr id="9" name="TextBox 8">
            <a:extLst>
              <a:ext uri="{FF2B5EF4-FFF2-40B4-BE49-F238E27FC236}">
                <a16:creationId xmlns:a16="http://schemas.microsoft.com/office/drawing/2014/main" id="{EDD200BD-9726-48E0-B07A-BB8954EA0C6A}"/>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0" name="Rectangle 9">
            <a:extLst>
              <a:ext uri="{FF2B5EF4-FFF2-40B4-BE49-F238E27FC236}">
                <a16:creationId xmlns:a16="http://schemas.microsoft.com/office/drawing/2014/main" id="{A65520E6-37A5-4D30-B980-B4326162F115}"/>
              </a:ext>
            </a:extLst>
          </p:cNvPr>
          <p:cNvSpPr/>
          <p:nvPr/>
        </p:nvSpPr>
        <p:spPr>
          <a:xfrm>
            <a:off x="7941529" y="931334"/>
            <a:ext cx="2633541" cy="369332"/>
          </a:xfrm>
          <a:prstGeom prst="rect">
            <a:avLst/>
          </a:prstGeom>
        </p:spPr>
        <p:txBody>
          <a:bodyPr wrap="none">
            <a:spAutoFit/>
          </a:bodyPr>
          <a:lstStyle/>
          <a:p>
            <a:r>
              <a:rPr lang="en-US" b="1" dirty="0">
                <a:solidFill>
                  <a:srgbClr val="444444"/>
                </a:solidFill>
                <a:latin typeface="Calibri" panose="020F0502020204030204" pitchFamily="34" charset="0"/>
                <a:ea typeface="Calibri" panose="020F0502020204030204" pitchFamily="34" charset="0"/>
              </a:rPr>
              <a:t>Exodus 30:1-10, 37:25-28 </a:t>
            </a:r>
            <a:endParaRPr lang="en-US" dirty="0"/>
          </a:p>
        </p:txBody>
      </p:sp>
      <p:sp>
        <p:nvSpPr>
          <p:cNvPr id="11" name="TextBox 10">
            <a:extLst>
              <a:ext uri="{FF2B5EF4-FFF2-40B4-BE49-F238E27FC236}">
                <a16:creationId xmlns:a16="http://schemas.microsoft.com/office/drawing/2014/main" id="{E6FD985B-9171-4FC9-9386-D164EE638E49}"/>
              </a:ext>
            </a:extLst>
          </p:cNvPr>
          <p:cNvSpPr txBox="1"/>
          <p:nvPr/>
        </p:nvSpPr>
        <p:spPr>
          <a:xfrm>
            <a:off x="6971713" y="1307859"/>
            <a:ext cx="5029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Gold-covered acacia wood </a:t>
            </a:r>
          </a:p>
          <a:p>
            <a:pPr marL="285750" indent="-285750">
              <a:buFont typeface="Arial" panose="020B0604020202020204" pitchFamily="34" charset="0"/>
              <a:buChar char="•"/>
            </a:pPr>
            <a:r>
              <a:rPr lang="en-US" dirty="0"/>
              <a:t>3ft high x 1.5ft square</a:t>
            </a:r>
          </a:p>
          <a:p>
            <a:pPr marL="285750" indent="-285750">
              <a:buFont typeface="Arial" panose="020B0604020202020204" pitchFamily="34" charset="0"/>
              <a:buChar char="•"/>
            </a:pPr>
            <a:r>
              <a:rPr lang="en-US" dirty="0"/>
              <a:t>Altar for burning incense, not sacrifices</a:t>
            </a:r>
          </a:p>
          <a:p>
            <a:pPr marL="285750" indent="-285750">
              <a:buFont typeface="Arial" panose="020B0604020202020204" pitchFamily="34" charset="0"/>
              <a:buChar char="•"/>
            </a:pPr>
            <a:r>
              <a:rPr lang="en-US" dirty="0"/>
              <a:t>Consecrated with blood each Day of Atonement</a:t>
            </a:r>
          </a:p>
          <a:p>
            <a:pPr marL="285750" indent="-285750">
              <a:buFont typeface="Arial" panose="020B0604020202020204" pitchFamily="34" charset="0"/>
              <a:buChar char="•"/>
            </a:pPr>
            <a:r>
              <a:rPr lang="en-US" dirty="0"/>
              <a:t>Smoke of incense symbolic of the prayers rising to heaven</a:t>
            </a:r>
          </a:p>
        </p:txBody>
      </p:sp>
      <p:sp>
        <p:nvSpPr>
          <p:cNvPr id="12" name="Rectangle 11">
            <a:extLst>
              <a:ext uri="{FF2B5EF4-FFF2-40B4-BE49-F238E27FC236}">
                <a16:creationId xmlns:a16="http://schemas.microsoft.com/office/drawing/2014/main" id="{332A687B-4432-410F-B8F5-98743C534862}"/>
              </a:ext>
            </a:extLst>
          </p:cNvPr>
          <p:cNvSpPr/>
          <p:nvPr/>
        </p:nvSpPr>
        <p:spPr>
          <a:xfrm>
            <a:off x="6303817" y="3017779"/>
            <a:ext cx="5888183" cy="1200329"/>
          </a:xfrm>
          <a:prstGeom prst="rect">
            <a:avLst/>
          </a:prstGeom>
        </p:spPr>
        <p:txBody>
          <a:bodyPr wrap="square">
            <a:spAutoFit/>
          </a:bodyPr>
          <a:lstStyle/>
          <a:p>
            <a:pPr marL="457200" marR="0">
              <a:spcBef>
                <a:spcPts val="0"/>
              </a:spcBef>
              <a:spcAft>
                <a:spcPts val="0"/>
              </a:spcAft>
            </a:pPr>
            <a:r>
              <a:rPr lang="en-US" dirty="0">
                <a:highlight>
                  <a:srgbClr val="FFFFFF"/>
                </a:highlight>
                <a:latin typeface="Calibri" panose="020F0502020204030204" pitchFamily="34" charset="0"/>
                <a:ea typeface="Calibri" panose="020F0502020204030204" pitchFamily="34" charset="0"/>
                <a:cs typeface="Calibri" panose="020F0502020204030204" pitchFamily="34" charset="0"/>
              </a:rPr>
              <a:t>“O </a:t>
            </a:r>
            <a:r>
              <a:rPr lang="en-US" cap="small" dirty="0">
                <a:highlight>
                  <a:srgbClr val="FFFFFF"/>
                </a:highlight>
                <a:latin typeface="Calibri" panose="020F0502020204030204" pitchFamily="34" charset="0"/>
                <a:ea typeface="Calibri" panose="020F0502020204030204" pitchFamily="34" charset="0"/>
                <a:cs typeface="Calibri" panose="020F0502020204030204" pitchFamily="34" charset="0"/>
              </a:rPr>
              <a:t>LORD</a:t>
            </a:r>
            <a:r>
              <a:rPr lang="en-US" dirty="0">
                <a:highlight>
                  <a:srgbClr val="FFFFFF"/>
                </a:highlight>
                <a:latin typeface="Calibri" panose="020F0502020204030204" pitchFamily="34" charset="0"/>
                <a:ea typeface="Calibri" panose="020F0502020204030204" pitchFamily="34" charset="0"/>
                <a:cs typeface="Calibri" panose="020F0502020204030204" pitchFamily="34" charset="0"/>
              </a:rPr>
              <a:t>, I call to you; come quickly to me. Hear my voice when I call to you. </a:t>
            </a:r>
            <a:r>
              <a:rPr lang="en-US" baseline="30000" dirty="0">
                <a:highlight>
                  <a:srgbClr val="FFFFFF"/>
                </a:highlight>
                <a:latin typeface="Calibri" panose="020F0502020204030204" pitchFamily="34" charset="0"/>
                <a:ea typeface="Calibri" panose="020F0502020204030204" pitchFamily="34" charset="0"/>
                <a:cs typeface="Calibri" panose="020F0502020204030204" pitchFamily="34" charset="0"/>
              </a:rPr>
              <a:t>2</a:t>
            </a:r>
            <a:r>
              <a:rPr lang="en-US" dirty="0">
                <a:highlight>
                  <a:srgbClr val="FFFFFF"/>
                </a:highlight>
                <a:latin typeface="Calibri" panose="020F0502020204030204" pitchFamily="34" charset="0"/>
                <a:ea typeface="Calibri" panose="020F0502020204030204" pitchFamily="34" charset="0"/>
                <a:cs typeface="Calibri" panose="020F0502020204030204" pitchFamily="34" charset="0"/>
              </a:rPr>
              <a:t> May my prayer be set before you like incense; may the lifting up of my hands be like the evening sacrifice” (Psalm 141:1-2)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F1D1D897-5337-41E9-8309-114375EA7EA7}"/>
              </a:ext>
            </a:extLst>
          </p:cNvPr>
          <p:cNvSpPr/>
          <p:nvPr/>
        </p:nvSpPr>
        <p:spPr>
          <a:xfrm>
            <a:off x="6314207" y="4770978"/>
            <a:ext cx="5888183" cy="1200329"/>
          </a:xfrm>
          <a:prstGeom prst="rect">
            <a:avLst/>
          </a:prstGeom>
        </p:spPr>
        <p:txBody>
          <a:bodyPr wrap="square">
            <a:spAutoFit/>
          </a:bodyPr>
          <a:lstStyle/>
          <a:p>
            <a:pPr marL="457200" marR="0">
              <a:spcBef>
                <a:spcPts val="0"/>
              </a:spcBef>
              <a:spcAft>
                <a:spcPts val="0"/>
              </a:spcAft>
            </a:pPr>
            <a:r>
              <a:rPr lang="en-US" baseline="30000" dirty="0">
                <a:solidFill>
                  <a:srgbClr val="000000"/>
                </a:solidFill>
                <a:highlight>
                  <a:srgbClr val="FFFFFF"/>
                </a:highlight>
                <a:latin typeface="Calibri" panose="020F0502020204030204" pitchFamily="34" charset="0"/>
                <a:ea typeface="Times New Roman" panose="02020603050405020304" pitchFamily="18" charset="0"/>
              </a:rPr>
              <a:t>“</a:t>
            </a:r>
            <a:r>
              <a:rPr lang="en-US" dirty="0">
                <a:solidFill>
                  <a:srgbClr val="000000"/>
                </a:solidFill>
                <a:highlight>
                  <a:srgbClr val="FFFFFF"/>
                </a:highlight>
                <a:latin typeface="Calibri" panose="020F0502020204030204" pitchFamily="34" charset="0"/>
                <a:ea typeface="Times New Roman" panose="02020603050405020304" pitchFamily="18" charset="0"/>
              </a:rPr>
              <a:t>During the days of Jesus’ life on earth, he offered up prayers and petitions with loud cries and tears to the one who could save him from death, and he was heard because of his reverent submission.</a:t>
            </a:r>
            <a:r>
              <a:rPr lang="en-US" dirty="0">
                <a:solidFill>
                  <a:srgbClr val="000000"/>
                </a:solidFill>
                <a:latin typeface="Calibri" panose="020F0502020204030204" pitchFamily="34" charset="0"/>
                <a:ea typeface="Times New Roman" panose="02020603050405020304" pitchFamily="18" charset="0"/>
              </a:rPr>
              <a:t>” (Hebrews 5:7)</a:t>
            </a:r>
            <a:endParaRPr lang="en-US" dirty="0">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417C8063-054A-4A69-A5FF-BA9319C1BA9C}"/>
              </a:ext>
            </a:extLst>
          </p:cNvPr>
          <p:cNvSpPr txBox="1"/>
          <p:nvPr/>
        </p:nvSpPr>
        <p:spPr>
          <a:xfrm>
            <a:off x="7109699" y="4187557"/>
            <a:ext cx="4701301" cy="646331"/>
          </a:xfrm>
          <a:prstGeom prst="rect">
            <a:avLst/>
          </a:prstGeom>
          <a:noFill/>
        </p:spPr>
        <p:txBody>
          <a:bodyPr wrap="square" rtlCol="0">
            <a:spAutoFit/>
          </a:bodyPr>
          <a:lstStyle/>
          <a:p>
            <a:r>
              <a:rPr lang="en-US" b="1" dirty="0"/>
              <a:t>Altar of Incense is symbolic of Christ’s ministry of intercession.</a:t>
            </a:r>
          </a:p>
        </p:txBody>
      </p:sp>
      <p:sp>
        <p:nvSpPr>
          <p:cNvPr id="16" name="TextBox 15">
            <a:extLst>
              <a:ext uri="{FF2B5EF4-FFF2-40B4-BE49-F238E27FC236}">
                <a16:creationId xmlns:a16="http://schemas.microsoft.com/office/drawing/2014/main" id="{E625C2F5-720A-4A04-B76C-C364DFF5EC86}"/>
              </a:ext>
            </a:extLst>
          </p:cNvPr>
          <p:cNvSpPr txBox="1"/>
          <p:nvPr/>
        </p:nvSpPr>
        <p:spPr>
          <a:xfrm>
            <a:off x="823758" y="5113756"/>
            <a:ext cx="1524000" cy="430887"/>
          </a:xfrm>
          <a:prstGeom prst="rect">
            <a:avLst/>
          </a:prstGeom>
          <a:noFill/>
        </p:spPr>
        <p:txBody>
          <a:bodyPr wrap="square" rtlCol="0">
            <a:spAutoFit/>
          </a:bodyPr>
          <a:lstStyle/>
          <a:p>
            <a:r>
              <a:rPr lang="en-US" sz="1100" dirty="0">
                <a:solidFill>
                  <a:schemeClr val="bg1"/>
                </a:solidFill>
              </a:rPr>
              <a:t>YouTube </a:t>
            </a:r>
          </a:p>
          <a:p>
            <a:r>
              <a:rPr lang="en-US" sz="1100" dirty="0">
                <a:solidFill>
                  <a:schemeClr val="bg1"/>
                </a:solidFill>
              </a:rPr>
              <a:t>Tabernacle of Moses</a:t>
            </a:r>
          </a:p>
        </p:txBody>
      </p:sp>
    </p:spTree>
    <p:extLst>
      <p:ext uri="{BB962C8B-B14F-4D97-AF65-F5344CB8AC3E}">
        <p14:creationId xmlns:p14="http://schemas.microsoft.com/office/powerpoint/2010/main" val="2023123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C230E-CA2F-4BED-8F0B-FBB157AAF5BB}"/>
              </a:ext>
            </a:extLst>
          </p:cNvPr>
          <p:cNvPicPr>
            <a:picLocks noChangeAspect="1"/>
          </p:cNvPicPr>
          <p:nvPr/>
        </p:nvPicPr>
        <p:blipFill rotWithShape="1">
          <a:blip r:embed="rId2"/>
          <a:srcRect r="21034"/>
          <a:stretch/>
        </p:blipFill>
        <p:spPr>
          <a:xfrm>
            <a:off x="1391878" y="1333571"/>
            <a:ext cx="5197578" cy="4463231"/>
          </a:xfrm>
          <a:prstGeom prst="rect">
            <a:avLst/>
          </a:prstGeom>
        </p:spPr>
      </p:pic>
      <p:grpSp>
        <p:nvGrpSpPr>
          <p:cNvPr id="3" name="Group 2">
            <a:extLst>
              <a:ext uri="{FF2B5EF4-FFF2-40B4-BE49-F238E27FC236}">
                <a16:creationId xmlns:a16="http://schemas.microsoft.com/office/drawing/2014/main" id="{5DD832E3-E607-4968-ACB3-407B1BA62086}"/>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0F75012F-2426-4433-A050-241F3399EF08}"/>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9E984C-E8A3-4E0C-BF8E-EEB8762A5E29}"/>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41B21B-6BD8-48B8-9B72-2F22668F18CB}"/>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C528A2-7D70-4C65-A601-118927AE9CAF}"/>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6E36C2D-9000-434A-A246-099204F5E3F8}"/>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Holy of Holies</a:t>
            </a:r>
          </a:p>
        </p:txBody>
      </p:sp>
      <p:sp>
        <p:nvSpPr>
          <p:cNvPr id="9" name="TextBox 8">
            <a:extLst>
              <a:ext uri="{FF2B5EF4-FFF2-40B4-BE49-F238E27FC236}">
                <a16:creationId xmlns:a16="http://schemas.microsoft.com/office/drawing/2014/main" id="{744D3F2D-842A-4F2B-8134-6C019044D3B3}"/>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0" name="TextBox 9">
            <a:extLst>
              <a:ext uri="{FF2B5EF4-FFF2-40B4-BE49-F238E27FC236}">
                <a16:creationId xmlns:a16="http://schemas.microsoft.com/office/drawing/2014/main" id="{C321F6AB-C326-4E28-B931-18563E2F662C}"/>
              </a:ext>
            </a:extLst>
          </p:cNvPr>
          <p:cNvSpPr txBox="1"/>
          <p:nvPr/>
        </p:nvSpPr>
        <p:spPr>
          <a:xfrm>
            <a:off x="7029450" y="1504950"/>
            <a:ext cx="48768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Curtain to the Holy of Holies was entered one day per year during the Day of Atonement. </a:t>
            </a:r>
          </a:p>
          <a:p>
            <a:pPr marL="285750" indent="-285750">
              <a:buFont typeface="Arial" panose="020B0604020202020204" pitchFamily="34" charset="0"/>
              <a:buChar char="•"/>
            </a:pPr>
            <a:r>
              <a:rPr lang="en-US" dirty="0"/>
              <a:t>The priest would die if entered the Holy of Holy any other day.</a:t>
            </a:r>
          </a:p>
          <a:p>
            <a:pPr marL="285750" indent="-285750">
              <a:buFont typeface="Arial" panose="020B0604020202020204" pitchFamily="34" charset="0"/>
              <a:buChar char="•"/>
            </a:pPr>
            <a:r>
              <a:rPr lang="en-US" dirty="0"/>
              <a:t>The curtain was torn in two at the moment of Jesus’ death, symbolic of the removal barrier of sin between man and God.</a:t>
            </a:r>
          </a:p>
        </p:txBody>
      </p:sp>
      <p:sp>
        <p:nvSpPr>
          <p:cNvPr id="11" name="Rectangle 10">
            <a:extLst>
              <a:ext uri="{FF2B5EF4-FFF2-40B4-BE49-F238E27FC236}">
                <a16:creationId xmlns:a16="http://schemas.microsoft.com/office/drawing/2014/main" id="{601EE1E0-48BE-4D7A-BB7F-F405FE5147CB}"/>
              </a:ext>
            </a:extLst>
          </p:cNvPr>
          <p:cNvSpPr/>
          <p:nvPr/>
        </p:nvSpPr>
        <p:spPr>
          <a:xfrm>
            <a:off x="6869061" y="3704896"/>
            <a:ext cx="5197578" cy="1200329"/>
          </a:xfrm>
          <a:prstGeom prst="rect">
            <a:avLst/>
          </a:prstGeom>
        </p:spPr>
        <p:txBody>
          <a:bodyPr wrap="square">
            <a:spAutoFit/>
          </a:bodyPr>
          <a:lstStyle/>
          <a:p>
            <a:r>
              <a:rPr lang="en-US" dirty="0"/>
              <a:t>And when Jesus had cried out again in a loud voice, he gave up his spirit. At that moment the curtain of the temple was torn in two from top to bottom. The earth shook and the rocks split. (Matthew 27:50-51)</a:t>
            </a:r>
          </a:p>
        </p:txBody>
      </p:sp>
      <p:sp>
        <p:nvSpPr>
          <p:cNvPr id="12" name="Rectangle 11">
            <a:extLst>
              <a:ext uri="{FF2B5EF4-FFF2-40B4-BE49-F238E27FC236}">
                <a16:creationId xmlns:a16="http://schemas.microsoft.com/office/drawing/2014/main" id="{D9F87B8E-F0D9-4840-9B7A-7AD53D8C7757}"/>
              </a:ext>
            </a:extLst>
          </p:cNvPr>
          <p:cNvSpPr/>
          <p:nvPr/>
        </p:nvSpPr>
        <p:spPr>
          <a:xfrm>
            <a:off x="120620" y="5884090"/>
            <a:ext cx="6096000" cy="261610"/>
          </a:xfrm>
          <a:prstGeom prst="rect">
            <a:avLst/>
          </a:prstGeom>
        </p:spPr>
        <p:txBody>
          <a:bodyPr>
            <a:spAutoFit/>
          </a:bodyPr>
          <a:lstStyle/>
          <a:p>
            <a:r>
              <a:rPr lang="en-US" sz="1100" dirty="0">
                <a:hlinkClick r:id="rId3"/>
              </a:rPr>
              <a:t>https://the-scarlet-thread.com/2012/05/04/christ-as-the-veil-in-exodus/</a:t>
            </a:r>
            <a:endParaRPr lang="en-US" sz="1100" dirty="0"/>
          </a:p>
        </p:txBody>
      </p:sp>
    </p:spTree>
    <p:extLst>
      <p:ext uri="{BB962C8B-B14F-4D97-AF65-F5344CB8AC3E}">
        <p14:creationId xmlns:p14="http://schemas.microsoft.com/office/powerpoint/2010/main" val="1670976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5875C4-484F-46A1-B862-7883F5B39285}"/>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E754C51A-DEEE-4DA0-A967-3A77AD4583AD}"/>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9BF3F3-4F15-405A-8273-1A884EBA2C56}"/>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D65DB5-EB0D-41AB-B3AB-569DABBF6597}"/>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8B2366-2D15-4489-8EEB-1ED872CD56F5}"/>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499EC29-AC38-4B22-91DB-43DB9AFF3693}"/>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Ark of the Covenant</a:t>
            </a:r>
          </a:p>
        </p:txBody>
      </p:sp>
      <p:sp>
        <p:nvSpPr>
          <p:cNvPr id="10" name="TextBox 9">
            <a:extLst>
              <a:ext uri="{FF2B5EF4-FFF2-40B4-BE49-F238E27FC236}">
                <a16:creationId xmlns:a16="http://schemas.microsoft.com/office/drawing/2014/main" id="{720ED92C-BF77-4374-8DF1-1ABFE8635F28}"/>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pic>
        <p:nvPicPr>
          <p:cNvPr id="12" name="Picture 11">
            <a:extLst>
              <a:ext uri="{FF2B5EF4-FFF2-40B4-BE49-F238E27FC236}">
                <a16:creationId xmlns:a16="http://schemas.microsoft.com/office/drawing/2014/main" id="{1E46AC7E-3BBD-4FE3-9438-575BA452358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5573" y="1234307"/>
            <a:ext cx="4565073" cy="4389385"/>
          </a:xfrm>
          <a:prstGeom prst="rect">
            <a:avLst/>
          </a:prstGeom>
          <a:noFill/>
          <a:ln>
            <a:noFill/>
          </a:ln>
        </p:spPr>
      </p:pic>
      <p:sp>
        <p:nvSpPr>
          <p:cNvPr id="2" name="Rectangle 1">
            <a:extLst>
              <a:ext uri="{FF2B5EF4-FFF2-40B4-BE49-F238E27FC236}">
                <a16:creationId xmlns:a16="http://schemas.microsoft.com/office/drawing/2014/main" id="{9E3C9B9D-3512-42EB-850C-CB884B2B73B2}"/>
              </a:ext>
            </a:extLst>
          </p:cNvPr>
          <p:cNvSpPr/>
          <p:nvPr/>
        </p:nvSpPr>
        <p:spPr>
          <a:xfrm>
            <a:off x="5333582" y="3236497"/>
            <a:ext cx="6473232" cy="1323439"/>
          </a:xfrm>
          <a:prstGeom prst="rect">
            <a:avLst/>
          </a:prstGeom>
        </p:spPr>
        <p:txBody>
          <a:bodyPr wrap="square">
            <a:spAutoFit/>
          </a:bodyPr>
          <a:lstStyle/>
          <a:p>
            <a:r>
              <a:rPr lang="en-US" sz="1600" dirty="0"/>
              <a:t>“I will look on you with favor and make you fruitful and increase your numbers, and I will keep my covenant with you. You will still be eating last year’s harvest when you will have to move it out to make room for the new. I will put my dwelling place among you, and I will not abhor you. I will walk among you and be your God, and you will be my people.” (Leviticus 26:9-12)</a:t>
            </a:r>
          </a:p>
        </p:txBody>
      </p:sp>
      <p:sp>
        <p:nvSpPr>
          <p:cNvPr id="3" name="Rectangle 2">
            <a:extLst>
              <a:ext uri="{FF2B5EF4-FFF2-40B4-BE49-F238E27FC236}">
                <a16:creationId xmlns:a16="http://schemas.microsoft.com/office/drawing/2014/main" id="{3E7A2146-1EBE-4373-8260-2A627698970A}"/>
              </a:ext>
            </a:extLst>
          </p:cNvPr>
          <p:cNvSpPr/>
          <p:nvPr/>
        </p:nvSpPr>
        <p:spPr>
          <a:xfrm>
            <a:off x="6879444" y="1090699"/>
            <a:ext cx="3698448" cy="373757"/>
          </a:xfrm>
          <a:prstGeom prst="rect">
            <a:avLst/>
          </a:prstGeom>
        </p:spPr>
        <p:txBody>
          <a:bodyPr wrap="none">
            <a:spAutoFit/>
          </a:bodyPr>
          <a:lstStyle/>
          <a:p>
            <a:pPr>
              <a:lnSpc>
                <a:spcPct val="107000"/>
              </a:lnSpc>
            </a:pPr>
            <a:r>
              <a:rPr lang="en-US"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Exodus 25:10-20, Exodus 37:1-9</a:t>
            </a:r>
            <a:endParaRPr lang="en-US" b="1" dirty="0">
              <a:solidFill>
                <a:srgbClr val="1F3763"/>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034F16B-52A6-4FB9-B4B1-DA6BD8E1E026}"/>
              </a:ext>
            </a:extLst>
          </p:cNvPr>
          <p:cNvSpPr/>
          <p:nvPr/>
        </p:nvSpPr>
        <p:spPr>
          <a:xfrm>
            <a:off x="5565113" y="1464456"/>
            <a:ext cx="6161314" cy="1754326"/>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Gold-covered acacia wood</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It measured 3’8” long, 2’3” wide, and 2’3” high.</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Consecrated once per year on the Day of Atonement</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rPr>
              <a:t>Priest placed his finger dipped in blood on the Cover of Atonement</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rPr>
              <a:t>Sprinkled blood of the sacrificial goat on the cover.</a:t>
            </a:r>
            <a:endParaRPr lang="en-US" dirty="0"/>
          </a:p>
        </p:txBody>
      </p:sp>
      <p:sp>
        <p:nvSpPr>
          <p:cNvPr id="14" name="Rectangle 13">
            <a:extLst>
              <a:ext uri="{FF2B5EF4-FFF2-40B4-BE49-F238E27FC236}">
                <a16:creationId xmlns:a16="http://schemas.microsoft.com/office/drawing/2014/main" id="{8ACDCC55-8F8E-4395-BC23-FDC630D43750}"/>
              </a:ext>
            </a:extLst>
          </p:cNvPr>
          <p:cNvSpPr/>
          <p:nvPr/>
        </p:nvSpPr>
        <p:spPr>
          <a:xfrm>
            <a:off x="5459185" y="5452874"/>
            <a:ext cx="6624376" cy="584775"/>
          </a:xfrm>
          <a:prstGeom prst="rect">
            <a:avLst/>
          </a:prstGeom>
        </p:spPr>
        <p:txBody>
          <a:bodyPr wrap="square">
            <a:spAutoFit/>
          </a:bodyPr>
          <a:lstStyle/>
          <a:p>
            <a:r>
              <a:rPr lang="en-US" sz="1600" dirty="0">
                <a:solidFill>
                  <a:srgbClr val="000000"/>
                </a:solidFill>
                <a:highlight>
                  <a:srgbClr val="FFFFFF"/>
                </a:highlight>
              </a:rPr>
              <a:t>God presented him </a:t>
            </a:r>
            <a:r>
              <a:rPr lang="en-US" sz="1600" dirty="0">
                <a:highlight>
                  <a:srgbClr val="FFFFFF"/>
                </a:highlight>
              </a:rPr>
              <a:t>as a sacrifice of atonement, through faith in his blood. (Romans 3:25)</a:t>
            </a:r>
            <a:endParaRPr lang="en-US" sz="1600" dirty="0"/>
          </a:p>
        </p:txBody>
      </p:sp>
      <p:sp>
        <p:nvSpPr>
          <p:cNvPr id="15" name="TextBox 14">
            <a:extLst>
              <a:ext uri="{FF2B5EF4-FFF2-40B4-BE49-F238E27FC236}">
                <a16:creationId xmlns:a16="http://schemas.microsoft.com/office/drawing/2014/main" id="{3CD37B5D-D9C6-4F5C-8DF7-D5054017605C}"/>
              </a:ext>
            </a:extLst>
          </p:cNvPr>
          <p:cNvSpPr txBox="1"/>
          <p:nvPr/>
        </p:nvSpPr>
        <p:spPr>
          <a:xfrm>
            <a:off x="5459185" y="4778157"/>
            <a:ext cx="6066274" cy="646331"/>
          </a:xfrm>
          <a:prstGeom prst="rect">
            <a:avLst/>
          </a:prstGeom>
          <a:noFill/>
        </p:spPr>
        <p:txBody>
          <a:bodyPr wrap="square" rtlCol="0">
            <a:spAutoFit/>
          </a:bodyPr>
          <a:lstStyle/>
          <a:p>
            <a:r>
              <a:rPr lang="en-US" dirty="0"/>
              <a:t>The Ark of the Covenant symbolized God’s covenant, presence, and provision for his Israel’s sin.  These were fulfilled in Christ</a:t>
            </a:r>
          </a:p>
        </p:txBody>
      </p:sp>
      <p:sp>
        <p:nvSpPr>
          <p:cNvPr id="11" name="Rectangle 10">
            <a:extLst>
              <a:ext uri="{FF2B5EF4-FFF2-40B4-BE49-F238E27FC236}">
                <a16:creationId xmlns:a16="http://schemas.microsoft.com/office/drawing/2014/main" id="{26606493-355A-4A47-ADCB-3EC4123E836E}"/>
              </a:ext>
            </a:extLst>
          </p:cNvPr>
          <p:cNvSpPr/>
          <p:nvPr/>
        </p:nvSpPr>
        <p:spPr>
          <a:xfrm>
            <a:off x="108439" y="5848973"/>
            <a:ext cx="3047629" cy="261610"/>
          </a:xfrm>
          <a:prstGeom prst="rect">
            <a:avLst/>
          </a:prstGeom>
        </p:spPr>
        <p:txBody>
          <a:bodyPr wrap="none">
            <a:spAutoFit/>
          </a:bodyPr>
          <a:lstStyle/>
          <a:p>
            <a:r>
              <a:rPr lang="en-US" sz="1100" dirty="0">
                <a:hlinkClick r:id="rId3"/>
              </a:rPr>
              <a:t>https://www.facebook.com/Ark-of-the-Covenant-</a:t>
            </a:r>
            <a:endParaRPr lang="en-US" sz="1100" dirty="0"/>
          </a:p>
        </p:txBody>
      </p:sp>
    </p:spTree>
    <p:extLst>
      <p:ext uri="{BB962C8B-B14F-4D97-AF65-F5344CB8AC3E}">
        <p14:creationId xmlns:p14="http://schemas.microsoft.com/office/powerpoint/2010/main" val="2928022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5875C4-484F-46A1-B862-7883F5B39285}"/>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E754C51A-DEEE-4DA0-A967-3A77AD4583AD}"/>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9BF3F3-4F15-405A-8273-1A884EBA2C56}"/>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D65DB5-EB0D-41AB-B3AB-569DABBF6597}"/>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8B2366-2D15-4489-8EEB-1ED872CD56F5}"/>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499EC29-AC38-4B22-91DB-43DB9AFF3693}"/>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Encampment of the Tribes</a:t>
            </a:r>
          </a:p>
        </p:txBody>
      </p:sp>
      <p:sp>
        <p:nvSpPr>
          <p:cNvPr id="10" name="TextBox 9">
            <a:extLst>
              <a:ext uri="{FF2B5EF4-FFF2-40B4-BE49-F238E27FC236}">
                <a16:creationId xmlns:a16="http://schemas.microsoft.com/office/drawing/2014/main" id="{720ED92C-BF77-4374-8DF1-1ABFE8635F28}"/>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pic>
        <p:nvPicPr>
          <p:cNvPr id="12" name="Picture 11" descr="The Tabernacle of Israel and the 12 tribes">
            <a:extLst>
              <a:ext uri="{FF2B5EF4-FFF2-40B4-BE49-F238E27FC236}">
                <a16:creationId xmlns:a16="http://schemas.microsoft.com/office/drawing/2014/main" id="{2AEA8652-D7A5-4A6B-8196-6318835A09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10958" y="1642364"/>
            <a:ext cx="4029075" cy="3691255"/>
          </a:xfrm>
          <a:prstGeom prst="rect">
            <a:avLst/>
          </a:prstGeom>
          <a:noFill/>
          <a:ln>
            <a:noFill/>
          </a:ln>
        </p:spPr>
      </p:pic>
      <p:sp>
        <p:nvSpPr>
          <p:cNvPr id="2" name="TextBox 1">
            <a:extLst>
              <a:ext uri="{FF2B5EF4-FFF2-40B4-BE49-F238E27FC236}">
                <a16:creationId xmlns:a16="http://schemas.microsoft.com/office/drawing/2014/main" id="{3CCD730C-0D53-4D3D-9E48-28DC371AEAF5}"/>
              </a:ext>
            </a:extLst>
          </p:cNvPr>
          <p:cNvSpPr txBox="1"/>
          <p:nvPr/>
        </p:nvSpPr>
        <p:spPr>
          <a:xfrm>
            <a:off x="8140033" y="3256510"/>
            <a:ext cx="1386349" cy="646331"/>
          </a:xfrm>
          <a:prstGeom prst="rect">
            <a:avLst/>
          </a:prstGeom>
          <a:noFill/>
        </p:spPr>
        <p:txBody>
          <a:bodyPr wrap="square" rtlCol="0">
            <a:spAutoFit/>
          </a:bodyPr>
          <a:lstStyle/>
          <a:p>
            <a:pPr algn="ctr"/>
            <a:r>
              <a:rPr lang="en-US" dirty="0"/>
              <a:t>4</a:t>
            </a:r>
            <a:r>
              <a:rPr lang="en-US" baseline="30000" dirty="0"/>
              <a:t>th</a:t>
            </a:r>
            <a:r>
              <a:rPr lang="en-US" dirty="0"/>
              <a:t> oldest</a:t>
            </a:r>
          </a:p>
          <a:p>
            <a:pPr algn="ctr"/>
            <a:r>
              <a:rPr lang="en-US" dirty="0"/>
              <a:t>By Leah</a:t>
            </a:r>
          </a:p>
        </p:txBody>
      </p:sp>
      <p:sp>
        <p:nvSpPr>
          <p:cNvPr id="13" name="TextBox 12">
            <a:extLst>
              <a:ext uri="{FF2B5EF4-FFF2-40B4-BE49-F238E27FC236}">
                <a16:creationId xmlns:a16="http://schemas.microsoft.com/office/drawing/2014/main" id="{2B75498F-473C-4867-95CA-DF337237B5CB}"/>
              </a:ext>
            </a:extLst>
          </p:cNvPr>
          <p:cNvSpPr txBox="1"/>
          <p:nvPr/>
        </p:nvSpPr>
        <p:spPr>
          <a:xfrm>
            <a:off x="5641255" y="5418731"/>
            <a:ext cx="968479" cy="646331"/>
          </a:xfrm>
          <a:prstGeom prst="rect">
            <a:avLst/>
          </a:prstGeom>
          <a:noFill/>
        </p:spPr>
        <p:txBody>
          <a:bodyPr wrap="square" rtlCol="0">
            <a:spAutoFit/>
          </a:bodyPr>
          <a:lstStyle/>
          <a:p>
            <a:pPr algn="ctr"/>
            <a:r>
              <a:rPr lang="en-US" dirty="0"/>
              <a:t>Oldest</a:t>
            </a:r>
          </a:p>
          <a:p>
            <a:pPr algn="ctr"/>
            <a:r>
              <a:rPr lang="en-US" dirty="0"/>
              <a:t>By Leah</a:t>
            </a:r>
          </a:p>
        </p:txBody>
      </p:sp>
      <p:sp>
        <p:nvSpPr>
          <p:cNvPr id="14" name="TextBox 13">
            <a:extLst>
              <a:ext uri="{FF2B5EF4-FFF2-40B4-BE49-F238E27FC236}">
                <a16:creationId xmlns:a16="http://schemas.microsoft.com/office/drawing/2014/main" id="{9800D3FF-8BF6-460E-8B41-4004D86D84B2}"/>
              </a:ext>
            </a:extLst>
          </p:cNvPr>
          <p:cNvSpPr txBox="1"/>
          <p:nvPr/>
        </p:nvSpPr>
        <p:spPr>
          <a:xfrm>
            <a:off x="6947561" y="5426236"/>
            <a:ext cx="1132403" cy="646331"/>
          </a:xfrm>
          <a:prstGeom prst="rect">
            <a:avLst/>
          </a:prstGeom>
          <a:noFill/>
        </p:spPr>
        <p:txBody>
          <a:bodyPr wrap="square" rtlCol="0">
            <a:spAutoFit/>
          </a:bodyPr>
          <a:lstStyle/>
          <a:p>
            <a:pPr algn="ctr"/>
            <a:r>
              <a:rPr lang="en-US" dirty="0"/>
              <a:t>2</a:t>
            </a:r>
            <a:r>
              <a:rPr lang="en-US" baseline="30000" dirty="0"/>
              <a:t>nd</a:t>
            </a:r>
            <a:r>
              <a:rPr lang="en-US" dirty="0"/>
              <a:t> oldest</a:t>
            </a:r>
          </a:p>
          <a:p>
            <a:pPr algn="ctr"/>
            <a:r>
              <a:rPr lang="en-US" dirty="0"/>
              <a:t>By Leah</a:t>
            </a:r>
          </a:p>
        </p:txBody>
      </p:sp>
      <p:sp>
        <p:nvSpPr>
          <p:cNvPr id="15" name="TextBox 14">
            <a:extLst>
              <a:ext uri="{FF2B5EF4-FFF2-40B4-BE49-F238E27FC236}">
                <a16:creationId xmlns:a16="http://schemas.microsoft.com/office/drawing/2014/main" id="{12A4BD19-12B0-4A1B-B540-69A9E90FF1EF}"/>
              </a:ext>
            </a:extLst>
          </p:cNvPr>
          <p:cNvSpPr txBox="1"/>
          <p:nvPr/>
        </p:nvSpPr>
        <p:spPr>
          <a:xfrm>
            <a:off x="8168454" y="4175040"/>
            <a:ext cx="1386349" cy="646331"/>
          </a:xfrm>
          <a:prstGeom prst="rect">
            <a:avLst/>
          </a:prstGeom>
          <a:noFill/>
        </p:spPr>
        <p:txBody>
          <a:bodyPr wrap="square" rtlCol="0">
            <a:spAutoFit/>
          </a:bodyPr>
          <a:lstStyle/>
          <a:p>
            <a:pPr algn="ctr"/>
            <a:r>
              <a:rPr lang="en-US" dirty="0"/>
              <a:t>8</a:t>
            </a:r>
            <a:r>
              <a:rPr lang="en-US" baseline="30000" dirty="0"/>
              <a:t>th</a:t>
            </a:r>
            <a:r>
              <a:rPr lang="en-US" dirty="0"/>
              <a:t> oldest</a:t>
            </a:r>
          </a:p>
          <a:p>
            <a:pPr algn="ctr"/>
            <a:r>
              <a:rPr lang="en-US" dirty="0"/>
              <a:t>By Leah</a:t>
            </a:r>
          </a:p>
        </p:txBody>
      </p:sp>
      <p:sp>
        <p:nvSpPr>
          <p:cNvPr id="16" name="TextBox 15">
            <a:extLst>
              <a:ext uri="{FF2B5EF4-FFF2-40B4-BE49-F238E27FC236}">
                <a16:creationId xmlns:a16="http://schemas.microsoft.com/office/drawing/2014/main" id="{21F5EBFF-F294-4B8B-BEBE-E6950B40859B}"/>
              </a:ext>
            </a:extLst>
          </p:cNvPr>
          <p:cNvSpPr txBox="1"/>
          <p:nvPr/>
        </p:nvSpPr>
        <p:spPr>
          <a:xfrm>
            <a:off x="8079964" y="2363214"/>
            <a:ext cx="1386349" cy="646331"/>
          </a:xfrm>
          <a:prstGeom prst="rect">
            <a:avLst/>
          </a:prstGeom>
          <a:noFill/>
        </p:spPr>
        <p:txBody>
          <a:bodyPr wrap="square" rtlCol="0">
            <a:spAutoFit/>
          </a:bodyPr>
          <a:lstStyle/>
          <a:p>
            <a:pPr algn="ctr"/>
            <a:r>
              <a:rPr lang="en-US" dirty="0"/>
              <a:t>9</a:t>
            </a:r>
            <a:r>
              <a:rPr lang="en-US" baseline="30000" dirty="0"/>
              <a:t>th</a:t>
            </a:r>
            <a:r>
              <a:rPr lang="en-US" dirty="0"/>
              <a:t> oldest</a:t>
            </a:r>
          </a:p>
          <a:p>
            <a:pPr algn="ctr"/>
            <a:r>
              <a:rPr lang="en-US" dirty="0"/>
              <a:t>By Leah</a:t>
            </a:r>
          </a:p>
        </p:txBody>
      </p:sp>
      <p:sp>
        <p:nvSpPr>
          <p:cNvPr id="17" name="TextBox 16">
            <a:extLst>
              <a:ext uri="{FF2B5EF4-FFF2-40B4-BE49-F238E27FC236}">
                <a16:creationId xmlns:a16="http://schemas.microsoft.com/office/drawing/2014/main" id="{7A9B9298-8F61-42E1-8231-5AA0651FD44D}"/>
              </a:ext>
            </a:extLst>
          </p:cNvPr>
          <p:cNvSpPr txBox="1"/>
          <p:nvPr/>
        </p:nvSpPr>
        <p:spPr>
          <a:xfrm>
            <a:off x="4166036" y="5441633"/>
            <a:ext cx="1306306" cy="646331"/>
          </a:xfrm>
          <a:prstGeom prst="rect">
            <a:avLst/>
          </a:prstGeom>
          <a:noFill/>
        </p:spPr>
        <p:txBody>
          <a:bodyPr wrap="square" rtlCol="0">
            <a:spAutoFit/>
          </a:bodyPr>
          <a:lstStyle/>
          <a:p>
            <a:pPr algn="ctr"/>
            <a:r>
              <a:rPr lang="en-US" dirty="0">
                <a:solidFill>
                  <a:srgbClr val="0000CC"/>
                </a:solidFill>
              </a:rPr>
              <a:t>7</a:t>
            </a:r>
            <a:r>
              <a:rPr lang="en-US" baseline="30000" dirty="0">
                <a:solidFill>
                  <a:srgbClr val="0000CC"/>
                </a:solidFill>
              </a:rPr>
              <a:t>th</a:t>
            </a:r>
            <a:r>
              <a:rPr lang="en-US" dirty="0">
                <a:solidFill>
                  <a:srgbClr val="0000CC"/>
                </a:solidFill>
              </a:rPr>
              <a:t> oldest</a:t>
            </a:r>
          </a:p>
          <a:p>
            <a:pPr algn="ctr"/>
            <a:r>
              <a:rPr lang="en-US" dirty="0">
                <a:solidFill>
                  <a:srgbClr val="0000CC"/>
                </a:solidFill>
              </a:rPr>
              <a:t>By </a:t>
            </a:r>
            <a:r>
              <a:rPr lang="en-US" dirty="0" err="1">
                <a:solidFill>
                  <a:srgbClr val="0000CC"/>
                </a:solidFill>
              </a:rPr>
              <a:t>Zilpah</a:t>
            </a:r>
            <a:endParaRPr lang="en-US" dirty="0">
              <a:solidFill>
                <a:srgbClr val="0000CC"/>
              </a:solidFill>
            </a:endParaRPr>
          </a:p>
        </p:txBody>
      </p:sp>
      <p:sp>
        <p:nvSpPr>
          <p:cNvPr id="18" name="TextBox 17">
            <a:extLst>
              <a:ext uri="{FF2B5EF4-FFF2-40B4-BE49-F238E27FC236}">
                <a16:creationId xmlns:a16="http://schemas.microsoft.com/office/drawing/2014/main" id="{0558CD27-B755-4FB6-951B-E13ED5149D21}"/>
              </a:ext>
            </a:extLst>
          </p:cNvPr>
          <p:cNvSpPr txBox="1"/>
          <p:nvPr/>
        </p:nvSpPr>
        <p:spPr>
          <a:xfrm>
            <a:off x="4334949" y="969790"/>
            <a:ext cx="1351627" cy="646331"/>
          </a:xfrm>
          <a:prstGeom prst="rect">
            <a:avLst/>
          </a:prstGeom>
          <a:noFill/>
        </p:spPr>
        <p:txBody>
          <a:bodyPr wrap="square" rtlCol="0">
            <a:spAutoFit/>
          </a:bodyPr>
          <a:lstStyle/>
          <a:p>
            <a:pPr algn="ctr"/>
            <a:r>
              <a:rPr lang="en-US" dirty="0">
                <a:solidFill>
                  <a:srgbClr val="0000CC"/>
                </a:solidFill>
              </a:rPr>
              <a:t>8</a:t>
            </a:r>
            <a:r>
              <a:rPr lang="en-US" baseline="30000" dirty="0">
                <a:solidFill>
                  <a:srgbClr val="0000CC"/>
                </a:solidFill>
              </a:rPr>
              <a:t>th</a:t>
            </a:r>
            <a:r>
              <a:rPr lang="en-US" dirty="0">
                <a:solidFill>
                  <a:srgbClr val="0000CC"/>
                </a:solidFill>
              </a:rPr>
              <a:t> oldest</a:t>
            </a:r>
          </a:p>
          <a:p>
            <a:pPr algn="ctr"/>
            <a:r>
              <a:rPr lang="en-US" dirty="0" err="1">
                <a:solidFill>
                  <a:srgbClr val="0000CC"/>
                </a:solidFill>
              </a:rPr>
              <a:t>Zilpah</a:t>
            </a:r>
            <a:endParaRPr lang="en-US" dirty="0">
              <a:solidFill>
                <a:srgbClr val="0000CC"/>
              </a:solidFill>
            </a:endParaRPr>
          </a:p>
        </p:txBody>
      </p:sp>
      <p:sp>
        <p:nvSpPr>
          <p:cNvPr id="19" name="TextBox 18">
            <a:extLst>
              <a:ext uri="{FF2B5EF4-FFF2-40B4-BE49-F238E27FC236}">
                <a16:creationId xmlns:a16="http://schemas.microsoft.com/office/drawing/2014/main" id="{FFB2D3CF-3024-4E1E-B6B7-F44BAEF0F445}"/>
              </a:ext>
            </a:extLst>
          </p:cNvPr>
          <p:cNvSpPr txBox="1"/>
          <p:nvPr/>
        </p:nvSpPr>
        <p:spPr>
          <a:xfrm>
            <a:off x="5532027" y="943547"/>
            <a:ext cx="1306306" cy="646331"/>
          </a:xfrm>
          <a:prstGeom prst="rect">
            <a:avLst/>
          </a:prstGeom>
          <a:noFill/>
        </p:spPr>
        <p:txBody>
          <a:bodyPr wrap="square" rtlCol="0">
            <a:spAutoFit/>
          </a:bodyPr>
          <a:lstStyle/>
          <a:p>
            <a:pPr algn="ctr"/>
            <a:r>
              <a:rPr lang="en-US" dirty="0">
                <a:solidFill>
                  <a:srgbClr val="006600"/>
                </a:solidFill>
              </a:rPr>
              <a:t>5</a:t>
            </a:r>
            <a:r>
              <a:rPr lang="en-US" baseline="30000" dirty="0">
                <a:solidFill>
                  <a:srgbClr val="006600"/>
                </a:solidFill>
              </a:rPr>
              <a:t>th</a:t>
            </a:r>
            <a:r>
              <a:rPr lang="en-US" dirty="0">
                <a:solidFill>
                  <a:srgbClr val="006600"/>
                </a:solidFill>
              </a:rPr>
              <a:t> oldest</a:t>
            </a:r>
          </a:p>
          <a:p>
            <a:pPr algn="ctr"/>
            <a:r>
              <a:rPr lang="en-US" dirty="0">
                <a:solidFill>
                  <a:srgbClr val="006600"/>
                </a:solidFill>
              </a:rPr>
              <a:t>By </a:t>
            </a:r>
            <a:r>
              <a:rPr lang="en-US" dirty="0" err="1">
                <a:solidFill>
                  <a:srgbClr val="006600"/>
                </a:solidFill>
              </a:rPr>
              <a:t>Bilah</a:t>
            </a:r>
            <a:endParaRPr lang="en-US" dirty="0">
              <a:solidFill>
                <a:srgbClr val="006600"/>
              </a:solidFill>
            </a:endParaRPr>
          </a:p>
        </p:txBody>
      </p:sp>
      <p:sp>
        <p:nvSpPr>
          <p:cNvPr id="20" name="TextBox 19">
            <a:extLst>
              <a:ext uri="{FF2B5EF4-FFF2-40B4-BE49-F238E27FC236}">
                <a16:creationId xmlns:a16="http://schemas.microsoft.com/office/drawing/2014/main" id="{77D6420E-1656-4D9C-B3AE-74D4CC727095}"/>
              </a:ext>
            </a:extLst>
          </p:cNvPr>
          <p:cNvSpPr txBox="1"/>
          <p:nvPr/>
        </p:nvSpPr>
        <p:spPr>
          <a:xfrm>
            <a:off x="6819742" y="987820"/>
            <a:ext cx="1306306" cy="646331"/>
          </a:xfrm>
          <a:prstGeom prst="rect">
            <a:avLst/>
          </a:prstGeom>
          <a:noFill/>
        </p:spPr>
        <p:txBody>
          <a:bodyPr wrap="square" rtlCol="0">
            <a:spAutoFit/>
          </a:bodyPr>
          <a:lstStyle/>
          <a:p>
            <a:pPr algn="ctr"/>
            <a:r>
              <a:rPr lang="en-US" dirty="0">
                <a:solidFill>
                  <a:srgbClr val="006600"/>
                </a:solidFill>
              </a:rPr>
              <a:t>6</a:t>
            </a:r>
            <a:r>
              <a:rPr lang="en-US" baseline="30000" dirty="0">
                <a:solidFill>
                  <a:srgbClr val="006600"/>
                </a:solidFill>
              </a:rPr>
              <a:t>th</a:t>
            </a:r>
            <a:r>
              <a:rPr lang="en-US" dirty="0">
                <a:solidFill>
                  <a:srgbClr val="006600"/>
                </a:solidFill>
              </a:rPr>
              <a:t> oldest</a:t>
            </a:r>
          </a:p>
          <a:p>
            <a:pPr algn="ctr"/>
            <a:r>
              <a:rPr lang="en-US" dirty="0">
                <a:solidFill>
                  <a:srgbClr val="006600"/>
                </a:solidFill>
              </a:rPr>
              <a:t>By </a:t>
            </a:r>
            <a:r>
              <a:rPr lang="en-US" dirty="0" err="1">
                <a:solidFill>
                  <a:srgbClr val="006600"/>
                </a:solidFill>
              </a:rPr>
              <a:t>Bilah</a:t>
            </a:r>
            <a:endParaRPr lang="en-US" dirty="0">
              <a:solidFill>
                <a:srgbClr val="006600"/>
              </a:solidFill>
            </a:endParaRPr>
          </a:p>
        </p:txBody>
      </p:sp>
      <p:sp>
        <p:nvSpPr>
          <p:cNvPr id="3" name="TextBox 2">
            <a:extLst>
              <a:ext uri="{FF2B5EF4-FFF2-40B4-BE49-F238E27FC236}">
                <a16:creationId xmlns:a16="http://schemas.microsoft.com/office/drawing/2014/main" id="{2017CB1D-EEC6-49B6-A569-81908F3A4C56}"/>
              </a:ext>
            </a:extLst>
          </p:cNvPr>
          <p:cNvSpPr txBox="1"/>
          <p:nvPr/>
        </p:nvSpPr>
        <p:spPr>
          <a:xfrm>
            <a:off x="2358665" y="2330709"/>
            <a:ext cx="1752293" cy="646331"/>
          </a:xfrm>
          <a:prstGeom prst="rect">
            <a:avLst/>
          </a:prstGeom>
          <a:noFill/>
        </p:spPr>
        <p:txBody>
          <a:bodyPr wrap="square" rtlCol="0">
            <a:spAutoFit/>
          </a:bodyPr>
          <a:lstStyle/>
          <a:p>
            <a:pPr algn="ctr"/>
            <a:r>
              <a:rPr lang="en-US" dirty="0"/>
              <a:t>12</a:t>
            </a:r>
            <a:r>
              <a:rPr lang="en-US" baseline="30000" dirty="0"/>
              <a:t>th</a:t>
            </a:r>
            <a:r>
              <a:rPr lang="en-US" dirty="0"/>
              <a:t> oldest by Rachel</a:t>
            </a:r>
          </a:p>
        </p:txBody>
      </p:sp>
      <p:sp>
        <p:nvSpPr>
          <p:cNvPr id="21" name="TextBox 20">
            <a:extLst>
              <a:ext uri="{FF2B5EF4-FFF2-40B4-BE49-F238E27FC236}">
                <a16:creationId xmlns:a16="http://schemas.microsoft.com/office/drawing/2014/main" id="{DDCC2DB4-6186-49A9-9899-D07D41D880B1}"/>
              </a:ext>
            </a:extLst>
          </p:cNvPr>
          <p:cNvSpPr txBox="1"/>
          <p:nvPr/>
        </p:nvSpPr>
        <p:spPr>
          <a:xfrm>
            <a:off x="2413743" y="3286537"/>
            <a:ext cx="1752293" cy="646331"/>
          </a:xfrm>
          <a:prstGeom prst="rect">
            <a:avLst/>
          </a:prstGeom>
          <a:noFill/>
        </p:spPr>
        <p:txBody>
          <a:bodyPr wrap="square" rtlCol="0">
            <a:spAutoFit/>
          </a:bodyPr>
          <a:lstStyle/>
          <a:p>
            <a:pPr algn="ctr"/>
            <a:r>
              <a:rPr lang="en-US" dirty="0"/>
              <a:t>11</a:t>
            </a:r>
            <a:r>
              <a:rPr lang="en-US" baseline="30000" dirty="0"/>
              <a:t>th</a:t>
            </a:r>
            <a:r>
              <a:rPr lang="en-US" dirty="0"/>
              <a:t> oldest by Son of Joseph</a:t>
            </a:r>
          </a:p>
        </p:txBody>
      </p:sp>
      <p:sp>
        <p:nvSpPr>
          <p:cNvPr id="22" name="TextBox 21">
            <a:extLst>
              <a:ext uri="{FF2B5EF4-FFF2-40B4-BE49-F238E27FC236}">
                <a16:creationId xmlns:a16="http://schemas.microsoft.com/office/drawing/2014/main" id="{4794EEA0-720C-4764-8EA2-72E7C44ACCB8}"/>
              </a:ext>
            </a:extLst>
          </p:cNvPr>
          <p:cNvSpPr txBox="1"/>
          <p:nvPr/>
        </p:nvSpPr>
        <p:spPr>
          <a:xfrm>
            <a:off x="2413743" y="4152635"/>
            <a:ext cx="1752293" cy="646331"/>
          </a:xfrm>
          <a:prstGeom prst="rect">
            <a:avLst/>
          </a:prstGeom>
          <a:noFill/>
        </p:spPr>
        <p:txBody>
          <a:bodyPr wrap="square" rtlCol="0">
            <a:spAutoFit/>
          </a:bodyPr>
          <a:lstStyle/>
          <a:p>
            <a:pPr algn="ctr"/>
            <a:r>
              <a:rPr lang="en-US" dirty="0"/>
              <a:t>10</a:t>
            </a:r>
            <a:r>
              <a:rPr lang="en-US" baseline="30000" dirty="0"/>
              <a:t>th</a:t>
            </a:r>
            <a:r>
              <a:rPr lang="en-US" dirty="0"/>
              <a:t> oldest by Son of Joseph</a:t>
            </a:r>
          </a:p>
        </p:txBody>
      </p:sp>
      <p:sp>
        <p:nvSpPr>
          <p:cNvPr id="25" name="TextBox 24">
            <a:extLst>
              <a:ext uri="{FF2B5EF4-FFF2-40B4-BE49-F238E27FC236}">
                <a16:creationId xmlns:a16="http://schemas.microsoft.com/office/drawing/2014/main" id="{97206A2B-673D-47DA-87C5-959710BFA529}"/>
              </a:ext>
            </a:extLst>
          </p:cNvPr>
          <p:cNvSpPr txBox="1"/>
          <p:nvPr/>
        </p:nvSpPr>
        <p:spPr>
          <a:xfrm>
            <a:off x="5539096" y="5947078"/>
            <a:ext cx="2481878" cy="276999"/>
          </a:xfrm>
          <a:prstGeom prst="rect">
            <a:avLst/>
          </a:prstGeom>
          <a:noFill/>
        </p:spPr>
        <p:txBody>
          <a:bodyPr wrap="square" rtlCol="0">
            <a:spAutoFit/>
          </a:bodyPr>
          <a:lstStyle/>
          <a:p>
            <a:pPr algn="ctr"/>
            <a:r>
              <a:rPr lang="en-US" sz="1200" dirty="0"/>
              <a:t>Cursed by Jacob</a:t>
            </a:r>
          </a:p>
        </p:txBody>
      </p:sp>
      <p:sp>
        <p:nvSpPr>
          <p:cNvPr id="11" name="Rectangle 10">
            <a:extLst>
              <a:ext uri="{FF2B5EF4-FFF2-40B4-BE49-F238E27FC236}">
                <a16:creationId xmlns:a16="http://schemas.microsoft.com/office/drawing/2014/main" id="{CEB7D125-FF26-4C6A-900A-F830376A7C7D}"/>
              </a:ext>
            </a:extLst>
          </p:cNvPr>
          <p:cNvSpPr/>
          <p:nvPr/>
        </p:nvSpPr>
        <p:spPr>
          <a:xfrm>
            <a:off x="89180" y="5906533"/>
            <a:ext cx="6096000" cy="261610"/>
          </a:xfrm>
          <a:prstGeom prst="rect">
            <a:avLst/>
          </a:prstGeom>
        </p:spPr>
        <p:txBody>
          <a:bodyPr>
            <a:spAutoFit/>
          </a:bodyPr>
          <a:lstStyle/>
          <a:p>
            <a:r>
              <a:rPr lang="en-US" sz="1100" dirty="0">
                <a:hlinkClick r:id="rId3"/>
              </a:rPr>
              <a:t>https://images.shulcloud.com/13691/uploads/Bmidbar_5.23.20.pdf</a:t>
            </a:r>
            <a:endParaRPr lang="en-US" sz="1100" dirty="0"/>
          </a:p>
        </p:txBody>
      </p:sp>
      <p:sp>
        <p:nvSpPr>
          <p:cNvPr id="23" name="TextBox 22">
            <a:extLst>
              <a:ext uri="{FF2B5EF4-FFF2-40B4-BE49-F238E27FC236}">
                <a16:creationId xmlns:a16="http://schemas.microsoft.com/office/drawing/2014/main" id="{710B7102-6924-4616-90F5-D34C83651C88}"/>
              </a:ext>
            </a:extLst>
          </p:cNvPr>
          <p:cNvSpPr txBox="1"/>
          <p:nvPr/>
        </p:nvSpPr>
        <p:spPr>
          <a:xfrm>
            <a:off x="100037" y="5737511"/>
            <a:ext cx="2598057" cy="261610"/>
          </a:xfrm>
          <a:prstGeom prst="rect">
            <a:avLst/>
          </a:prstGeom>
          <a:noFill/>
        </p:spPr>
        <p:txBody>
          <a:bodyPr wrap="square" rtlCol="0">
            <a:spAutoFit/>
          </a:bodyPr>
          <a:lstStyle/>
          <a:p>
            <a:r>
              <a:rPr lang="en-US" sz="1100" dirty="0"/>
              <a:t>Rabbi Carl Perkins</a:t>
            </a:r>
          </a:p>
        </p:txBody>
      </p:sp>
    </p:spTree>
    <p:extLst>
      <p:ext uri="{BB962C8B-B14F-4D97-AF65-F5344CB8AC3E}">
        <p14:creationId xmlns:p14="http://schemas.microsoft.com/office/powerpoint/2010/main" val="425767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A1B0BC-2651-43A7-A206-57105E90293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7000"/>
                    </a14:imgEffect>
                  </a14:imgLayer>
                </a14:imgProps>
              </a:ext>
            </a:extLst>
          </a:blip>
          <a:srcRect l="20062" t="18455" r="48635" b="45383"/>
          <a:stretch/>
        </p:blipFill>
        <p:spPr>
          <a:xfrm>
            <a:off x="552773" y="1347448"/>
            <a:ext cx="6406532" cy="4163104"/>
          </a:xfrm>
          <a:prstGeom prst="rect">
            <a:avLst/>
          </a:prstGeom>
        </p:spPr>
      </p:pic>
      <p:grpSp>
        <p:nvGrpSpPr>
          <p:cNvPr id="3" name="Group 2">
            <a:extLst>
              <a:ext uri="{FF2B5EF4-FFF2-40B4-BE49-F238E27FC236}">
                <a16:creationId xmlns:a16="http://schemas.microsoft.com/office/drawing/2014/main" id="{90DE5E05-803C-4926-A117-C49226FBDBD2}"/>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302F81FF-27AC-4489-AD93-C7912DAA21BA}"/>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C28946-F015-46CE-AE8B-6FB3722F42B9}"/>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ABEF43-06EC-486E-91DB-CC7AD6803D91}"/>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2F8AFF-A939-4F03-9923-7B2198ACDA99}"/>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AD54E8C-1AEC-44EB-87D9-F145A90B7DFF}"/>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Objects in the Ark of the Covenant</a:t>
            </a:r>
          </a:p>
        </p:txBody>
      </p:sp>
      <p:sp>
        <p:nvSpPr>
          <p:cNvPr id="9" name="TextBox 8">
            <a:extLst>
              <a:ext uri="{FF2B5EF4-FFF2-40B4-BE49-F238E27FC236}">
                <a16:creationId xmlns:a16="http://schemas.microsoft.com/office/drawing/2014/main" id="{9F77A1DB-16EE-43E2-83C3-864FBD377B0B}"/>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0" name="TextBox 9">
            <a:extLst>
              <a:ext uri="{FF2B5EF4-FFF2-40B4-BE49-F238E27FC236}">
                <a16:creationId xmlns:a16="http://schemas.microsoft.com/office/drawing/2014/main" id="{28B53C84-9EB8-48E4-AB47-EA6BBD7447D3}"/>
              </a:ext>
            </a:extLst>
          </p:cNvPr>
          <p:cNvSpPr txBox="1"/>
          <p:nvPr/>
        </p:nvSpPr>
        <p:spPr>
          <a:xfrm>
            <a:off x="7246620" y="1922905"/>
            <a:ext cx="4556772"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The Law – </a:t>
            </a:r>
            <a:r>
              <a:rPr lang="en-US" dirty="0"/>
              <a:t>God’s Commands for His People</a:t>
            </a:r>
          </a:p>
          <a:p>
            <a:pPr defTabSz="465138"/>
            <a:r>
              <a:rPr lang="en-US" dirty="0"/>
              <a:t>	Exodus 20</a:t>
            </a:r>
          </a:p>
          <a:p>
            <a:pPr marL="285750" indent="-285750">
              <a:buFont typeface="Arial" panose="020B0604020202020204" pitchFamily="34" charset="0"/>
              <a:buChar char="•"/>
            </a:pPr>
            <a:r>
              <a:rPr lang="en-US" b="1" dirty="0"/>
              <a:t>Manna</a:t>
            </a:r>
            <a:r>
              <a:rPr lang="en-US" dirty="0"/>
              <a:t> – God’s Provision for His People</a:t>
            </a:r>
          </a:p>
          <a:p>
            <a:pPr defTabSz="465138"/>
            <a:r>
              <a:rPr lang="en-US" dirty="0"/>
              <a:t>	Exodus 16</a:t>
            </a:r>
          </a:p>
          <a:p>
            <a:pPr marL="285750" indent="-285750">
              <a:buFont typeface="Arial" panose="020B0604020202020204" pitchFamily="34" charset="0"/>
              <a:buChar char="•"/>
            </a:pPr>
            <a:r>
              <a:rPr lang="en-US" b="1" dirty="0"/>
              <a:t>Aarons Staff </a:t>
            </a:r>
            <a:r>
              <a:rPr lang="en-US" dirty="0"/>
              <a:t>– Obedience of God’s People</a:t>
            </a:r>
          </a:p>
          <a:p>
            <a:pPr>
              <a:tabLst>
                <a:tab pos="465138" algn="l"/>
              </a:tabLst>
            </a:pPr>
            <a:r>
              <a:rPr lang="en-US" dirty="0"/>
              <a:t>	Leviticus 26:9-12</a:t>
            </a:r>
          </a:p>
        </p:txBody>
      </p:sp>
      <p:sp>
        <p:nvSpPr>
          <p:cNvPr id="11" name="TextBox 10">
            <a:extLst>
              <a:ext uri="{FF2B5EF4-FFF2-40B4-BE49-F238E27FC236}">
                <a16:creationId xmlns:a16="http://schemas.microsoft.com/office/drawing/2014/main" id="{F758EFFA-F650-4787-823F-6760FE3C7131}"/>
              </a:ext>
            </a:extLst>
          </p:cNvPr>
          <p:cNvSpPr txBox="1"/>
          <p:nvPr/>
        </p:nvSpPr>
        <p:spPr>
          <a:xfrm>
            <a:off x="7844467" y="1276574"/>
            <a:ext cx="3657600" cy="646331"/>
          </a:xfrm>
          <a:prstGeom prst="rect">
            <a:avLst/>
          </a:prstGeom>
          <a:noFill/>
        </p:spPr>
        <p:txBody>
          <a:bodyPr wrap="square" rtlCol="0">
            <a:spAutoFit/>
          </a:bodyPr>
          <a:lstStyle/>
          <a:p>
            <a:pPr algn="ctr"/>
            <a:r>
              <a:rPr lang="en-US" b="1" dirty="0"/>
              <a:t>Objects of the Covenant in the Ark, Hebrews 9:5 </a:t>
            </a:r>
          </a:p>
        </p:txBody>
      </p:sp>
      <p:sp>
        <p:nvSpPr>
          <p:cNvPr id="13" name="TextBox 12">
            <a:extLst>
              <a:ext uri="{FF2B5EF4-FFF2-40B4-BE49-F238E27FC236}">
                <a16:creationId xmlns:a16="http://schemas.microsoft.com/office/drawing/2014/main" id="{E76B42F8-0B59-4431-A9C1-C75B0F8919EE}"/>
              </a:ext>
            </a:extLst>
          </p:cNvPr>
          <p:cNvSpPr txBox="1"/>
          <p:nvPr/>
        </p:nvSpPr>
        <p:spPr>
          <a:xfrm>
            <a:off x="552773" y="5621496"/>
            <a:ext cx="1524000" cy="430887"/>
          </a:xfrm>
          <a:prstGeom prst="rect">
            <a:avLst/>
          </a:prstGeom>
          <a:noFill/>
        </p:spPr>
        <p:txBody>
          <a:bodyPr wrap="square" rtlCol="0">
            <a:spAutoFit/>
          </a:bodyPr>
          <a:lstStyle/>
          <a:p>
            <a:r>
              <a:rPr lang="en-US" sz="1100" dirty="0"/>
              <a:t>YouTube </a:t>
            </a:r>
          </a:p>
          <a:p>
            <a:r>
              <a:rPr lang="en-US" sz="1100" dirty="0"/>
              <a:t>Tabernacle of Moses</a:t>
            </a:r>
          </a:p>
        </p:txBody>
      </p:sp>
    </p:spTree>
    <p:extLst>
      <p:ext uri="{BB962C8B-B14F-4D97-AF65-F5344CB8AC3E}">
        <p14:creationId xmlns:p14="http://schemas.microsoft.com/office/powerpoint/2010/main" val="803927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78590-F1A3-4820-A6B6-CB029C1E436D}"/>
              </a:ext>
            </a:extLst>
          </p:cNvPr>
          <p:cNvPicPr>
            <a:picLocks noChangeAspect="1"/>
          </p:cNvPicPr>
          <p:nvPr/>
        </p:nvPicPr>
        <p:blipFill>
          <a:blip r:embed="rId2"/>
          <a:stretch>
            <a:fillRect/>
          </a:stretch>
        </p:blipFill>
        <p:spPr>
          <a:xfrm>
            <a:off x="508714" y="1597143"/>
            <a:ext cx="4932608" cy="4026619"/>
          </a:xfrm>
          <a:prstGeom prst="rect">
            <a:avLst/>
          </a:prstGeom>
        </p:spPr>
      </p:pic>
      <p:grpSp>
        <p:nvGrpSpPr>
          <p:cNvPr id="3" name="Group 2">
            <a:extLst>
              <a:ext uri="{FF2B5EF4-FFF2-40B4-BE49-F238E27FC236}">
                <a16:creationId xmlns:a16="http://schemas.microsoft.com/office/drawing/2014/main" id="{9B7B0D47-904D-4443-AB60-307CC0200808}"/>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071DB035-DECD-46FE-AABA-392701C69138}"/>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43B47EF-D45D-4910-829F-0DFD02D651BE}"/>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D2FEDF-7FBB-4B2F-9A3B-E8F4856AF0E0}"/>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041141-1AEF-40A5-ADD8-8C950755C328}"/>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A09AD48-EE38-41A3-9BCF-19B5C00DEAC9}"/>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Glory of the LORD</a:t>
            </a:r>
          </a:p>
        </p:txBody>
      </p:sp>
      <p:sp>
        <p:nvSpPr>
          <p:cNvPr id="9" name="TextBox 8">
            <a:extLst>
              <a:ext uri="{FF2B5EF4-FFF2-40B4-BE49-F238E27FC236}">
                <a16:creationId xmlns:a16="http://schemas.microsoft.com/office/drawing/2014/main" id="{60455F64-E825-45AB-A2A0-59CA6B8C67C8}"/>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0" name="TextBox 9">
            <a:extLst>
              <a:ext uri="{FF2B5EF4-FFF2-40B4-BE49-F238E27FC236}">
                <a16:creationId xmlns:a16="http://schemas.microsoft.com/office/drawing/2014/main" id="{DBFCE182-0F47-486E-BDAD-C9ECEDEB69CE}"/>
              </a:ext>
            </a:extLst>
          </p:cNvPr>
          <p:cNvSpPr txBox="1"/>
          <p:nvPr/>
        </p:nvSpPr>
        <p:spPr>
          <a:xfrm>
            <a:off x="5969930" y="978438"/>
            <a:ext cx="5227091" cy="27238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t>Shechinah Glory – from </a:t>
            </a:r>
            <a:r>
              <a:rPr lang="en-US" b="1" dirty="0" err="1"/>
              <a:t>shachan</a:t>
            </a:r>
            <a:r>
              <a:rPr lang="en-US" b="1" dirty="0"/>
              <a:t>, “to dwell”</a:t>
            </a:r>
          </a:p>
          <a:p>
            <a:pPr marL="285750" indent="-285750">
              <a:buFont typeface="Arial" panose="020B0604020202020204" pitchFamily="34" charset="0"/>
              <a:buChar char="•"/>
            </a:pPr>
            <a:r>
              <a:rPr lang="en-US" b="1" dirty="0"/>
              <a:t>God’s Glory filled the Tabernacle</a:t>
            </a:r>
          </a:p>
          <a:p>
            <a:r>
              <a:rPr lang="en-US" b="1" dirty="0"/>
              <a:t>	</a:t>
            </a:r>
            <a:r>
              <a:rPr lang="en-US" dirty="0"/>
              <a:t>Exodus 40:34-38</a:t>
            </a:r>
          </a:p>
          <a:p>
            <a:pPr marL="285750" indent="-285750">
              <a:buFont typeface="Arial" panose="020B0604020202020204" pitchFamily="34" charset="0"/>
              <a:buChar char="•"/>
            </a:pPr>
            <a:r>
              <a:rPr lang="en-US" b="1" dirty="0"/>
              <a:t>God’s Glory filled Solomon’s temple</a:t>
            </a:r>
          </a:p>
          <a:p>
            <a:r>
              <a:rPr lang="en-US" dirty="0"/>
              <a:t>	2 Chronicles 7:1</a:t>
            </a:r>
          </a:p>
          <a:p>
            <a:pPr marL="285750" indent="-285750">
              <a:buFont typeface="Arial" panose="020B0604020202020204" pitchFamily="34" charset="0"/>
              <a:buChar char="•"/>
            </a:pPr>
            <a:r>
              <a:rPr lang="en-US" b="1" dirty="0"/>
              <a:t>God’s glory departed Solomon’s temple</a:t>
            </a:r>
          </a:p>
          <a:p>
            <a:r>
              <a:rPr lang="en-US" dirty="0"/>
              <a:t>	Ezekiel 11:22-23</a:t>
            </a:r>
          </a:p>
          <a:p>
            <a:r>
              <a:rPr lang="en-US" dirty="0"/>
              <a:t>	Jerusalem destroyed 586 BC</a:t>
            </a:r>
          </a:p>
          <a:p>
            <a:pPr marL="285750" indent="-285750">
              <a:buFont typeface="Arial" panose="020B0604020202020204" pitchFamily="34" charset="0"/>
              <a:buChar char="•"/>
            </a:pPr>
            <a:r>
              <a:rPr lang="en-US" b="1" dirty="0"/>
              <a:t>God’s glory did not return to the second temple</a:t>
            </a:r>
          </a:p>
        </p:txBody>
      </p:sp>
      <p:sp>
        <p:nvSpPr>
          <p:cNvPr id="11" name="Rectangle 10">
            <a:extLst>
              <a:ext uri="{FF2B5EF4-FFF2-40B4-BE49-F238E27FC236}">
                <a16:creationId xmlns:a16="http://schemas.microsoft.com/office/drawing/2014/main" id="{F76FE158-7951-4670-8F3E-46E3CE95AB47}"/>
              </a:ext>
            </a:extLst>
          </p:cNvPr>
          <p:cNvSpPr/>
          <p:nvPr/>
        </p:nvSpPr>
        <p:spPr>
          <a:xfrm>
            <a:off x="5357192" y="3743628"/>
            <a:ext cx="6003234" cy="2246769"/>
          </a:xfrm>
          <a:prstGeom prst="rect">
            <a:avLst/>
          </a:prstGeom>
        </p:spPr>
        <p:txBody>
          <a:bodyPr wrap="square">
            <a:spAutoFit/>
          </a:bodyPr>
          <a:lstStyle/>
          <a:p>
            <a:pPr marL="457200" marR="0">
              <a:spcBef>
                <a:spcPts val="0"/>
              </a:spcBef>
              <a:spcAft>
                <a:spcPts val="0"/>
              </a:spcAft>
            </a:pPr>
            <a:r>
              <a:rPr lang="en-US" sz="1400" baseline="30000" dirty="0">
                <a:highlight>
                  <a:srgbClr val="FFFFFF"/>
                </a:highlight>
                <a:latin typeface="Calibri" panose="020F0502020204030204" pitchFamily="34" charset="0"/>
                <a:ea typeface="Calibri" panose="020F0502020204030204" pitchFamily="34" charset="0"/>
                <a:cs typeface="Times New Roman" panose="02020603050405020304" pitchFamily="18" charset="0"/>
              </a:rPr>
              <a:t>Ex 40:34</a:t>
            </a:r>
            <a:r>
              <a:rPr lang="en-US" sz="1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 Then the cloud covered the Tent of Meeting, and the glory of the </a:t>
            </a:r>
            <a:r>
              <a:rPr lang="en-US" sz="1400" cap="small" dirty="0">
                <a:highlight>
                  <a:srgbClr val="FFFFFF"/>
                </a:highlight>
                <a:latin typeface="Calibri" panose="020F0502020204030204" pitchFamily="34" charset="0"/>
                <a:ea typeface="Calibri" panose="020F0502020204030204" pitchFamily="34" charset="0"/>
                <a:cs typeface="Times New Roman" panose="02020603050405020304" pitchFamily="18" charset="0"/>
              </a:rPr>
              <a:t>LORD </a:t>
            </a:r>
            <a:r>
              <a:rPr lang="en-US" sz="1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filled the tabernacle. </a:t>
            </a:r>
            <a:r>
              <a:rPr lang="en-US" sz="1400" baseline="30000" dirty="0">
                <a:highlight>
                  <a:srgbClr val="FFFFFF"/>
                </a:highlight>
                <a:latin typeface="Calibri" panose="020F0502020204030204" pitchFamily="34" charset="0"/>
                <a:ea typeface="Calibri" panose="020F0502020204030204" pitchFamily="34" charset="0"/>
                <a:cs typeface="Times New Roman" panose="02020603050405020304" pitchFamily="18" charset="0"/>
              </a:rPr>
              <a:t>35</a:t>
            </a:r>
            <a:r>
              <a:rPr lang="en-US" sz="1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 Moses could not enter the Tent of Meeting because the cloud had settled upon it, and the glory of the </a:t>
            </a:r>
            <a:r>
              <a:rPr lang="en-US" sz="1400" cap="small" dirty="0">
                <a:highlight>
                  <a:srgbClr val="FFFFFF"/>
                </a:highlight>
                <a:latin typeface="Calibri" panose="020F0502020204030204" pitchFamily="34" charset="0"/>
                <a:ea typeface="Calibri" panose="020F0502020204030204" pitchFamily="34" charset="0"/>
                <a:cs typeface="Times New Roman" panose="02020603050405020304" pitchFamily="18" charset="0"/>
              </a:rPr>
              <a:t>LORD </a:t>
            </a:r>
            <a:r>
              <a:rPr lang="en-US" sz="1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filled the tabernacle.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400" baseline="30000" dirty="0">
                <a:highlight>
                  <a:srgbClr val="FFFFFF"/>
                </a:highlight>
                <a:latin typeface="Calibri" panose="020F0502020204030204" pitchFamily="34" charset="0"/>
                <a:ea typeface="Calibri" panose="020F0502020204030204" pitchFamily="34" charset="0"/>
                <a:cs typeface="Times New Roman" panose="02020603050405020304" pitchFamily="18" charset="0"/>
              </a:rPr>
              <a:t>Ex 40:36</a:t>
            </a:r>
            <a:r>
              <a:rPr lang="en-US" sz="1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 In all the travels of the Israelites, whenever the cloud lifted from above the tabernacle, they would set out;</a:t>
            </a:r>
            <a:r>
              <a:rPr lang="en-US" sz="1400" baseline="30000" dirty="0">
                <a:highlight>
                  <a:srgbClr val="FFFFFF"/>
                </a:highlight>
                <a:latin typeface="Calibri" panose="020F0502020204030204" pitchFamily="34" charset="0"/>
                <a:ea typeface="Calibri" panose="020F0502020204030204" pitchFamily="34" charset="0"/>
                <a:cs typeface="Times New Roman" panose="02020603050405020304" pitchFamily="18" charset="0"/>
              </a:rPr>
              <a:t> 37</a:t>
            </a:r>
            <a:r>
              <a:rPr lang="en-US" sz="1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 but if the cloud did not lift, they did not set out—until the day it lifted.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400" baseline="30000" dirty="0">
                <a:highlight>
                  <a:srgbClr val="FFFFFF"/>
                </a:highlight>
                <a:latin typeface="Calibri" panose="020F0502020204030204" pitchFamily="34" charset="0"/>
                <a:ea typeface="Calibri" panose="020F0502020204030204" pitchFamily="34" charset="0"/>
                <a:cs typeface="Times New Roman" panose="02020603050405020304" pitchFamily="18" charset="0"/>
              </a:rPr>
              <a:t>Ex 40:38</a:t>
            </a:r>
            <a:r>
              <a:rPr lang="en-US" sz="1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 So the cloud of the </a:t>
            </a:r>
            <a:r>
              <a:rPr lang="en-US" sz="1400" cap="small" dirty="0">
                <a:highlight>
                  <a:srgbClr val="FFFFFF"/>
                </a:highlight>
                <a:latin typeface="Calibri" panose="020F0502020204030204" pitchFamily="34" charset="0"/>
                <a:ea typeface="Calibri" panose="020F0502020204030204" pitchFamily="34" charset="0"/>
                <a:cs typeface="Times New Roman" panose="02020603050405020304" pitchFamily="18" charset="0"/>
              </a:rPr>
              <a:t>LORD </a:t>
            </a:r>
            <a:r>
              <a:rPr lang="en-US" sz="1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was over the tabernacle by day, and fire was in the cloud by night, in the sight of all the house of Israel during all their travels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A99708F-380B-4FF7-B679-07D1C428EE22}"/>
              </a:ext>
            </a:extLst>
          </p:cNvPr>
          <p:cNvSpPr/>
          <p:nvPr/>
        </p:nvSpPr>
        <p:spPr>
          <a:xfrm>
            <a:off x="0" y="5680655"/>
            <a:ext cx="4601029" cy="430887"/>
          </a:xfrm>
          <a:prstGeom prst="rect">
            <a:avLst/>
          </a:prstGeom>
        </p:spPr>
        <p:txBody>
          <a:bodyPr wrap="square">
            <a:spAutoFit/>
          </a:bodyPr>
          <a:lstStyle/>
          <a:p>
            <a:r>
              <a:rPr lang="en-US" sz="1100" dirty="0">
                <a:hlinkClick r:id="rId3"/>
              </a:rPr>
              <a:t>https://endtimesdarknessdescending.wordpress.com/2019/08/24/america-and-a-four-dimensional-trip-through-the-tabernacle-of-moses/</a:t>
            </a:r>
            <a:endParaRPr lang="en-US" sz="1100" dirty="0"/>
          </a:p>
        </p:txBody>
      </p:sp>
    </p:spTree>
    <p:extLst>
      <p:ext uri="{BB962C8B-B14F-4D97-AF65-F5344CB8AC3E}">
        <p14:creationId xmlns:p14="http://schemas.microsoft.com/office/powerpoint/2010/main" val="1193318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78590-F1A3-4820-A6B6-CB029C1E436D}"/>
              </a:ext>
            </a:extLst>
          </p:cNvPr>
          <p:cNvPicPr>
            <a:picLocks noChangeAspect="1"/>
          </p:cNvPicPr>
          <p:nvPr/>
        </p:nvPicPr>
        <p:blipFill>
          <a:blip r:embed="rId2"/>
          <a:stretch>
            <a:fillRect/>
          </a:stretch>
        </p:blipFill>
        <p:spPr>
          <a:xfrm>
            <a:off x="654678" y="1624753"/>
            <a:ext cx="4932608" cy="4026619"/>
          </a:xfrm>
          <a:prstGeom prst="rect">
            <a:avLst/>
          </a:prstGeom>
        </p:spPr>
      </p:pic>
      <p:grpSp>
        <p:nvGrpSpPr>
          <p:cNvPr id="3" name="Group 2">
            <a:extLst>
              <a:ext uri="{FF2B5EF4-FFF2-40B4-BE49-F238E27FC236}">
                <a16:creationId xmlns:a16="http://schemas.microsoft.com/office/drawing/2014/main" id="{9B7B0D47-904D-4443-AB60-307CC0200808}"/>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071DB035-DECD-46FE-AABA-392701C69138}"/>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43B47EF-D45D-4910-829F-0DFD02D651BE}"/>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D2FEDF-7FBB-4B2F-9A3B-E8F4856AF0E0}"/>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041141-1AEF-40A5-ADD8-8C950755C328}"/>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A09AD48-EE38-41A3-9BCF-19B5C00DEAC9}"/>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Glory of the LORD</a:t>
            </a:r>
          </a:p>
        </p:txBody>
      </p:sp>
      <p:sp>
        <p:nvSpPr>
          <p:cNvPr id="9" name="TextBox 8">
            <a:extLst>
              <a:ext uri="{FF2B5EF4-FFF2-40B4-BE49-F238E27FC236}">
                <a16:creationId xmlns:a16="http://schemas.microsoft.com/office/drawing/2014/main" id="{60455F64-E825-45AB-A2A0-59CA6B8C67C8}"/>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2" name="Rectangle 11">
            <a:extLst>
              <a:ext uri="{FF2B5EF4-FFF2-40B4-BE49-F238E27FC236}">
                <a16:creationId xmlns:a16="http://schemas.microsoft.com/office/drawing/2014/main" id="{36E7C0B7-A778-4A3B-8E61-D514A5126CC8}"/>
              </a:ext>
            </a:extLst>
          </p:cNvPr>
          <p:cNvSpPr/>
          <p:nvPr/>
        </p:nvSpPr>
        <p:spPr>
          <a:xfrm>
            <a:off x="6096000" y="3726300"/>
            <a:ext cx="5423452" cy="1477328"/>
          </a:xfrm>
          <a:prstGeom prst="rect">
            <a:avLst/>
          </a:prstGeom>
        </p:spPr>
        <p:txBody>
          <a:bodyPr wrap="square">
            <a:spAutoFit/>
          </a:bodyPr>
          <a:lstStyle/>
          <a:p>
            <a:r>
              <a:rPr lang="en-US" b="1" dirty="0">
                <a:highlight>
                  <a:srgbClr val="FFFFFF"/>
                </a:highlight>
              </a:rPr>
              <a:t>The Son is the radiance of God’s glory </a:t>
            </a:r>
            <a:r>
              <a:rPr lang="en-US" dirty="0">
                <a:solidFill>
                  <a:srgbClr val="000000"/>
                </a:solidFill>
                <a:highlight>
                  <a:srgbClr val="FFFFFF"/>
                </a:highlight>
              </a:rPr>
              <a:t>and the exact representation of his being, sustaining all things by his powerful word. After he had provided purification for sins, he sat down at the right hand of the Majesty in heaven. (Hebrews 1:3)</a:t>
            </a:r>
            <a:endParaRPr lang="en-US" dirty="0"/>
          </a:p>
        </p:txBody>
      </p:sp>
      <p:sp>
        <p:nvSpPr>
          <p:cNvPr id="13" name="Rectangle 12">
            <a:extLst>
              <a:ext uri="{FF2B5EF4-FFF2-40B4-BE49-F238E27FC236}">
                <a16:creationId xmlns:a16="http://schemas.microsoft.com/office/drawing/2014/main" id="{5C2A6A2B-64E6-402D-ABB7-8ABA4D835ADD}"/>
              </a:ext>
            </a:extLst>
          </p:cNvPr>
          <p:cNvSpPr/>
          <p:nvPr/>
        </p:nvSpPr>
        <p:spPr>
          <a:xfrm>
            <a:off x="6096000" y="1487280"/>
            <a:ext cx="5214730" cy="1200329"/>
          </a:xfrm>
          <a:prstGeom prst="rect">
            <a:avLst/>
          </a:prstGeom>
        </p:spPr>
        <p:txBody>
          <a:bodyPr wrap="square">
            <a:spAutoFit/>
          </a:bodyPr>
          <a:lstStyle/>
          <a:p>
            <a:r>
              <a:rPr lang="en-US" dirty="0"/>
              <a:t>The Word became flesh and made his dwelling among us. </a:t>
            </a:r>
            <a:r>
              <a:rPr lang="en-US" b="1" dirty="0"/>
              <a:t>We have seen his glory</a:t>
            </a:r>
            <a:r>
              <a:rPr lang="en-US" dirty="0"/>
              <a:t>, the glory of the One and Only, who came from the Father, full of grace and truth. (John 1:14)</a:t>
            </a:r>
          </a:p>
        </p:txBody>
      </p:sp>
      <p:sp>
        <p:nvSpPr>
          <p:cNvPr id="10" name="Rectangle 9">
            <a:extLst>
              <a:ext uri="{FF2B5EF4-FFF2-40B4-BE49-F238E27FC236}">
                <a16:creationId xmlns:a16="http://schemas.microsoft.com/office/drawing/2014/main" id="{8658D205-9283-48BB-8F68-5E8A456352DE}"/>
              </a:ext>
            </a:extLst>
          </p:cNvPr>
          <p:cNvSpPr/>
          <p:nvPr/>
        </p:nvSpPr>
        <p:spPr>
          <a:xfrm>
            <a:off x="130628" y="5702000"/>
            <a:ext cx="4644571" cy="430887"/>
          </a:xfrm>
          <a:prstGeom prst="rect">
            <a:avLst/>
          </a:prstGeom>
        </p:spPr>
        <p:txBody>
          <a:bodyPr wrap="square">
            <a:spAutoFit/>
          </a:bodyPr>
          <a:lstStyle/>
          <a:p>
            <a:r>
              <a:rPr lang="en-US" sz="1100" dirty="0">
                <a:hlinkClick r:id="rId3"/>
              </a:rPr>
              <a:t>https://endtimesdarknessdescending.wordpress.com/2019/08/24/america-and-a-four-dimensional-trip-through-the-tabernacle-of-moses/</a:t>
            </a:r>
            <a:endParaRPr lang="en-US" sz="1100" dirty="0"/>
          </a:p>
        </p:txBody>
      </p:sp>
    </p:spTree>
    <p:extLst>
      <p:ext uri="{BB962C8B-B14F-4D97-AF65-F5344CB8AC3E}">
        <p14:creationId xmlns:p14="http://schemas.microsoft.com/office/powerpoint/2010/main" val="25388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5875C4-484F-46A1-B862-7883F5B39285}"/>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E754C51A-DEEE-4DA0-A967-3A77AD4583AD}"/>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9BF3F3-4F15-405A-8273-1A884EBA2C56}"/>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D65DB5-EB0D-41AB-B3AB-569DABBF6597}"/>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8B2366-2D15-4489-8EEB-1ED872CD56F5}"/>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499EC29-AC38-4B22-91DB-43DB9AFF3693}"/>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Judah at the Entrance</a:t>
            </a:r>
          </a:p>
        </p:txBody>
      </p:sp>
      <p:sp>
        <p:nvSpPr>
          <p:cNvPr id="10" name="TextBox 9">
            <a:extLst>
              <a:ext uri="{FF2B5EF4-FFF2-40B4-BE49-F238E27FC236}">
                <a16:creationId xmlns:a16="http://schemas.microsoft.com/office/drawing/2014/main" id="{720ED92C-BF77-4374-8DF1-1ABFE8635F28}"/>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pic>
        <p:nvPicPr>
          <p:cNvPr id="12" name="Picture 11" descr="The Tabernacle of Israel and the 12 tribes">
            <a:extLst>
              <a:ext uri="{FF2B5EF4-FFF2-40B4-BE49-F238E27FC236}">
                <a16:creationId xmlns:a16="http://schemas.microsoft.com/office/drawing/2014/main" id="{2AEA8652-D7A5-4A6B-8196-6318835A09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64174" y="1539830"/>
            <a:ext cx="4029075" cy="3691255"/>
          </a:xfrm>
          <a:prstGeom prst="rect">
            <a:avLst/>
          </a:prstGeom>
          <a:noFill/>
          <a:ln>
            <a:noFill/>
          </a:ln>
        </p:spPr>
      </p:pic>
      <p:sp>
        <p:nvSpPr>
          <p:cNvPr id="2" name="TextBox 1">
            <a:extLst>
              <a:ext uri="{FF2B5EF4-FFF2-40B4-BE49-F238E27FC236}">
                <a16:creationId xmlns:a16="http://schemas.microsoft.com/office/drawing/2014/main" id="{3CCD730C-0D53-4D3D-9E48-28DC371AEAF5}"/>
              </a:ext>
            </a:extLst>
          </p:cNvPr>
          <p:cNvSpPr txBox="1"/>
          <p:nvPr/>
        </p:nvSpPr>
        <p:spPr>
          <a:xfrm>
            <a:off x="6193249" y="3153976"/>
            <a:ext cx="1386349" cy="646331"/>
          </a:xfrm>
          <a:prstGeom prst="rect">
            <a:avLst/>
          </a:prstGeom>
          <a:noFill/>
        </p:spPr>
        <p:txBody>
          <a:bodyPr wrap="square" rtlCol="0">
            <a:spAutoFit/>
          </a:bodyPr>
          <a:lstStyle/>
          <a:p>
            <a:pPr algn="ctr"/>
            <a:r>
              <a:rPr lang="en-US" dirty="0"/>
              <a:t>4</a:t>
            </a:r>
            <a:r>
              <a:rPr lang="en-US" baseline="30000" dirty="0"/>
              <a:t>th</a:t>
            </a:r>
            <a:r>
              <a:rPr lang="en-US" dirty="0"/>
              <a:t> oldest</a:t>
            </a:r>
          </a:p>
          <a:p>
            <a:pPr algn="ctr"/>
            <a:r>
              <a:rPr lang="en-US" dirty="0"/>
              <a:t>By Leah</a:t>
            </a:r>
          </a:p>
        </p:txBody>
      </p:sp>
      <p:sp>
        <p:nvSpPr>
          <p:cNvPr id="13" name="TextBox 12">
            <a:extLst>
              <a:ext uri="{FF2B5EF4-FFF2-40B4-BE49-F238E27FC236}">
                <a16:creationId xmlns:a16="http://schemas.microsoft.com/office/drawing/2014/main" id="{2B75498F-473C-4867-95CA-DF337237B5CB}"/>
              </a:ext>
            </a:extLst>
          </p:cNvPr>
          <p:cNvSpPr txBox="1"/>
          <p:nvPr/>
        </p:nvSpPr>
        <p:spPr>
          <a:xfrm>
            <a:off x="3694471" y="5316197"/>
            <a:ext cx="968479" cy="646331"/>
          </a:xfrm>
          <a:prstGeom prst="rect">
            <a:avLst/>
          </a:prstGeom>
          <a:noFill/>
        </p:spPr>
        <p:txBody>
          <a:bodyPr wrap="square" rtlCol="0">
            <a:spAutoFit/>
          </a:bodyPr>
          <a:lstStyle/>
          <a:p>
            <a:pPr algn="ctr"/>
            <a:r>
              <a:rPr lang="en-US" dirty="0"/>
              <a:t>Oldest</a:t>
            </a:r>
          </a:p>
          <a:p>
            <a:pPr algn="ctr"/>
            <a:r>
              <a:rPr lang="en-US" dirty="0"/>
              <a:t>By Leah</a:t>
            </a:r>
          </a:p>
        </p:txBody>
      </p:sp>
      <p:sp>
        <p:nvSpPr>
          <p:cNvPr id="14" name="TextBox 13">
            <a:extLst>
              <a:ext uri="{FF2B5EF4-FFF2-40B4-BE49-F238E27FC236}">
                <a16:creationId xmlns:a16="http://schemas.microsoft.com/office/drawing/2014/main" id="{9800D3FF-8BF6-460E-8B41-4004D86D84B2}"/>
              </a:ext>
            </a:extLst>
          </p:cNvPr>
          <p:cNvSpPr txBox="1"/>
          <p:nvPr/>
        </p:nvSpPr>
        <p:spPr>
          <a:xfrm>
            <a:off x="5000777" y="5323702"/>
            <a:ext cx="1132403" cy="646331"/>
          </a:xfrm>
          <a:prstGeom prst="rect">
            <a:avLst/>
          </a:prstGeom>
          <a:noFill/>
        </p:spPr>
        <p:txBody>
          <a:bodyPr wrap="square" rtlCol="0">
            <a:spAutoFit/>
          </a:bodyPr>
          <a:lstStyle/>
          <a:p>
            <a:pPr algn="ctr"/>
            <a:r>
              <a:rPr lang="en-US" dirty="0"/>
              <a:t>2</a:t>
            </a:r>
            <a:r>
              <a:rPr lang="en-US" baseline="30000" dirty="0"/>
              <a:t>nd</a:t>
            </a:r>
            <a:r>
              <a:rPr lang="en-US" dirty="0"/>
              <a:t> oldest</a:t>
            </a:r>
          </a:p>
          <a:p>
            <a:pPr algn="ctr"/>
            <a:r>
              <a:rPr lang="en-US" dirty="0"/>
              <a:t>By Leah</a:t>
            </a:r>
          </a:p>
        </p:txBody>
      </p:sp>
      <p:sp>
        <p:nvSpPr>
          <p:cNvPr id="15" name="TextBox 14">
            <a:extLst>
              <a:ext uri="{FF2B5EF4-FFF2-40B4-BE49-F238E27FC236}">
                <a16:creationId xmlns:a16="http://schemas.microsoft.com/office/drawing/2014/main" id="{12A4BD19-12B0-4A1B-B540-69A9E90FF1EF}"/>
              </a:ext>
            </a:extLst>
          </p:cNvPr>
          <p:cNvSpPr txBox="1"/>
          <p:nvPr/>
        </p:nvSpPr>
        <p:spPr>
          <a:xfrm>
            <a:off x="6221670" y="4072506"/>
            <a:ext cx="1386349" cy="646331"/>
          </a:xfrm>
          <a:prstGeom prst="rect">
            <a:avLst/>
          </a:prstGeom>
          <a:noFill/>
        </p:spPr>
        <p:txBody>
          <a:bodyPr wrap="square" rtlCol="0">
            <a:spAutoFit/>
          </a:bodyPr>
          <a:lstStyle/>
          <a:p>
            <a:pPr algn="ctr"/>
            <a:r>
              <a:rPr lang="en-US" dirty="0"/>
              <a:t>8</a:t>
            </a:r>
            <a:r>
              <a:rPr lang="en-US" baseline="30000" dirty="0"/>
              <a:t>th</a:t>
            </a:r>
            <a:r>
              <a:rPr lang="en-US" dirty="0"/>
              <a:t> oldest</a:t>
            </a:r>
          </a:p>
          <a:p>
            <a:pPr algn="ctr"/>
            <a:r>
              <a:rPr lang="en-US" dirty="0"/>
              <a:t>By Leah</a:t>
            </a:r>
          </a:p>
        </p:txBody>
      </p:sp>
      <p:sp>
        <p:nvSpPr>
          <p:cNvPr id="16" name="TextBox 15">
            <a:extLst>
              <a:ext uri="{FF2B5EF4-FFF2-40B4-BE49-F238E27FC236}">
                <a16:creationId xmlns:a16="http://schemas.microsoft.com/office/drawing/2014/main" id="{21F5EBFF-F294-4B8B-BEBE-E6950B40859B}"/>
              </a:ext>
            </a:extLst>
          </p:cNvPr>
          <p:cNvSpPr txBox="1"/>
          <p:nvPr/>
        </p:nvSpPr>
        <p:spPr>
          <a:xfrm>
            <a:off x="6133180" y="2260680"/>
            <a:ext cx="1386349" cy="646331"/>
          </a:xfrm>
          <a:prstGeom prst="rect">
            <a:avLst/>
          </a:prstGeom>
          <a:noFill/>
        </p:spPr>
        <p:txBody>
          <a:bodyPr wrap="square" rtlCol="0">
            <a:spAutoFit/>
          </a:bodyPr>
          <a:lstStyle/>
          <a:p>
            <a:pPr algn="ctr"/>
            <a:r>
              <a:rPr lang="en-US" dirty="0"/>
              <a:t>9</a:t>
            </a:r>
            <a:r>
              <a:rPr lang="en-US" baseline="30000" dirty="0"/>
              <a:t>th</a:t>
            </a:r>
            <a:r>
              <a:rPr lang="en-US" dirty="0"/>
              <a:t> oldest</a:t>
            </a:r>
          </a:p>
          <a:p>
            <a:pPr algn="ctr"/>
            <a:r>
              <a:rPr lang="en-US" dirty="0"/>
              <a:t>By Leah</a:t>
            </a:r>
          </a:p>
        </p:txBody>
      </p:sp>
      <p:sp>
        <p:nvSpPr>
          <p:cNvPr id="17" name="TextBox 16">
            <a:extLst>
              <a:ext uri="{FF2B5EF4-FFF2-40B4-BE49-F238E27FC236}">
                <a16:creationId xmlns:a16="http://schemas.microsoft.com/office/drawing/2014/main" id="{7A9B9298-8F61-42E1-8231-5AA0651FD44D}"/>
              </a:ext>
            </a:extLst>
          </p:cNvPr>
          <p:cNvSpPr txBox="1"/>
          <p:nvPr/>
        </p:nvSpPr>
        <p:spPr>
          <a:xfrm>
            <a:off x="2219252" y="5339099"/>
            <a:ext cx="1306306" cy="646331"/>
          </a:xfrm>
          <a:prstGeom prst="rect">
            <a:avLst/>
          </a:prstGeom>
          <a:noFill/>
        </p:spPr>
        <p:txBody>
          <a:bodyPr wrap="square" rtlCol="0">
            <a:spAutoFit/>
          </a:bodyPr>
          <a:lstStyle/>
          <a:p>
            <a:pPr algn="ctr"/>
            <a:r>
              <a:rPr lang="en-US" dirty="0">
                <a:solidFill>
                  <a:srgbClr val="0000CC"/>
                </a:solidFill>
              </a:rPr>
              <a:t>7</a:t>
            </a:r>
            <a:r>
              <a:rPr lang="en-US" baseline="30000" dirty="0">
                <a:solidFill>
                  <a:srgbClr val="0000CC"/>
                </a:solidFill>
              </a:rPr>
              <a:t>th</a:t>
            </a:r>
            <a:r>
              <a:rPr lang="en-US" dirty="0">
                <a:solidFill>
                  <a:srgbClr val="0000CC"/>
                </a:solidFill>
              </a:rPr>
              <a:t> oldest</a:t>
            </a:r>
          </a:p>
          <a:p>
            <a:pPr algn="ctr"/>
            <a:r>
              <a:rPr lang="en-US" dirty="0">
                <a:solidFill>
                  <a:srgbClr val="0000CC"/>
                </a:solidFill>
              </a:rPr>
              <a:t>By </a:t>
            </a:r>
            <a:r>
              <a:rPr lang="en-US" dirty="0" err="1">
                <a:solidFill>
                  <a:srgbClr val="0000CC"/>
                </a:solidFill>
              </a:rPr>
              <a:t>Zilpah</a:t>
            </a:r>
            <a:endParaRPr lang="en-US" dirty="0">
              <a:solidFill>
                <a:srgbClr val="0000CC"/>
              </a:solidFill>
            </a:endParaRPr>
          </a:p>
        </p:txBody>
      </p:sp>
      <p:sp>
        <p:nvSpPr>
          <p:cNvPr id="18" name="TextBox 17">
            <a:extLst>
              <a:ext uri="{FF2B5EF4-FFF2-40B4-BE49-F238E27FC236}">
                <a16:creationId xmlns:a16="http://schemas.microsoft.com/office/drawing/2014/main" id="{0558CD27-B755-4FB6-951B-E13ED5149D21}"/>
              </a:ext>
            </a:extLst>
          </p:cNvPr>
          <p:cNvSpPr txBox="1"/>
          <p:nvPr/>
        </p:nvSpPr>
        <p:spPr>
          <a:xfrm>
            <a:off x="2388165" y="867256"/>
            <a:ext cx="1351627" cy="646331"/>
          </a:xfrm>
          <a:prstGeom prst="rect">
            <a:avLst/>
          </a:prstGeom>
          <a:noFill/>
        </p:spPr>
        <p:txBody>
          <a:bodyPr wrap="square" rtlCol="0">
            <a:spAutoFit/>
          </a:bodyPr>
          <a:lstStyle/>
          <a:p>
            <a:pPr algn="ctr"/>
            <a:r>
              <a:rPr lang="en-US" dirty="0">
                <a:solidFill>
                  <a:srgbClr val="0000CC"/>
                </a:solidFill>
              </a:rPr>
              <a:t>8</a:t>
            </a:r>
            <a:r>
              <a:rPr lang="en-US" baseline="30000" dirty="0">
                <a:solidFill>
                  <a:srgbClr val="0000CC"/>
                </a:solidFill>
              </a:rPr>
              <a:t>th</a:t>
            </a:r>
            <a:r>
              <a:rPr lang="en-US" dirty="0">
                <a:solidFill>
                  <a:srgbClr val="0000CC"/>
                </a:solidFill>
              </a:rPr>
              <a:t> oldest</a:t>
            </a:r>
          </a:p>
          <a:p>
            <a:pPr algn="ctr"/>
            <a:r>
              <a:rPr lang="en-US" dirty="0" err="1">
                <a:solidFill>
                  <a:srgbClr val="0000CC"/>
                </a:solidFill>
              </a:rPr>
              <a:t>Zilpah</a:t>
            </a:r>
            <a:endParaRPr lang="en-US" dirty="0">
              <a:solidFill>
                <a:srgbClr val="0000CC"/>
              </a:solidFill>
            </a:endParaRPr>
          </a:p>
        </p:txBody>
      </p:sp>
      <p:sp>
        <p:nvSpPr>
          <p:cNvPr id="19" name="TextBox 18">
            <a:extLst>
              <a:ext uri="{FF2B5EF4-FFF2-40B4-BE49-F238E27FC236}">
                <a16:creationId xmlns:a16="http://schemas.microsoft.com/office/drawing/2014/main" id="{FFB2D3CF-3024-4E1E-B6B7-F44BAEF0F445}"/>
              </a:ext>
            </a:extLst>
          </p:cNvPr>
          <p:cNvSpPr txBox="1"/>
          <p:nvPr/>
        </p:nvSpPr>
        <p:spPr>
          <a:xfrm>
            <a:off x="3585243" y="841013"/>
            <a:ext cx="1306306" cy="646331"/>
          </a:xfrm>
          <a:prstGeom prst="rect">
            <a:avLst/>
          </a:prstGeom>
          <a:noFill/>
        </p:spPr>
        <p:txBody>
          <a:bodyPr wrap="square" rtlCol="0">
            <a:spAutoFit/>
          </a:bodyPr>
          <a:lstStyle/>
          <a:p>
            <a:pPr algn="ctr"/>
            <a:r>
              <a:rPr lang="en-US" dirty="0">
                <a:solidFill>
                  <a:srgbClr val="006600"/>
                </a:solidFill>
              </a:rPr>
              <a:t>5</a:t>
            </a:r>
            <a:r>
              <a:rPr lang="en-US" baseline="30000" dirty="0">
                <a:solidFill>
                  <a:srgbClr val="006600"/>
                </a:solidFill>
              </a:rPr>
              <a:t>th</a:t>
            </a:r>
            <a:r>
              <a:rPr lang="en-US" dirty="0">
                <a:solidFill>
                  <a:srgbClr val="006600"/>
                </a:solidFill>
              </a:rPr>
              <a:t> oldest</a:t>
            </a:r>
          </a:p>
          <a:p>
            <a:pPr algn="ctr"/>
            <a:r>
              <a:rPr lang="en-US" dirty="0">
                <a:solidFill>
                  <a:srgbClr val="006600"/>
                </a:solidFill>
              </a:rPr>
              <a:t>By </a:t>
            </a:r>
            <a:r>
              <a:rPr lang="en-US" dirty="0" err="1">
                <a:solidFill>
                  <a:srgbClr val="006600"/>
                </a:solidFill>
              </a:rPr>
              <a:t>Bilah</a:t>
            </a:r>
            <a:endParaRPr lang="en-US" dirty="0">
              <a:solidFill>
                <a:srgbClr val="006600"/>
              </a:solidFill>
            </a:endParaRPr>
          </a:p>
        </p:txBody>
      </p:sp>
      <p:sp>
        <p:nvSpPr>
          <p:cNvPr id="20" name="TextBox 19">
            <a:extLst>
              <a:ext uri="{FF2B5EF4-FFF2-40B4-BE49-F238E27FC236}">
                <a16:creationId xmlns:a16="http://schemas.microsoft.com/office/drawing/2014/main" id="{77D6420E-1656-4D9C-B3AE-74D4CC727095}"/>
              </a:ext>
            </a:extLst>
          </p:cNvPr>
          <p:cNvSpPr txBox="1"/>
          <p:nvPr/>
        </p:nvSpPr>
        <p:spPr>
          <a:xfrm>
            <a:off x="4872958" y="885286"/>
            <a:ext cx="1306306" cy="646331"/>
          </a:xfrm>
          <a:prstGeom prst="rect">
            <a:avLst/>
          </a:prstGeom>
          <a:noFill/>
        </p:spPr>
        <p:txBody>
          <a:bodyPr wrap="square" rtlCol="0">
            <a:spAutoFit/>
          </a:bodyPr>
          <a:lstStyle/>
          <a:p>
            <a:pPr algn="ctr"/>
            <a:r>
              <a:rPr lang="en-US" dirty="0">
                <a:solidFill>
                  <a:srgbClr val="006600"/>
                </a:solidFill>
              </a:rPr>
              <a:t>6</a:t>
            </a:r>
            <a:r>
              <a:rPr lang="en-US" baseline="30000" dirty="0">
                <a:solidFill>
                  <a:srgbClr val="006600"/>
                </a:solidFill>
              </a:rPr>
              <a:t>th</a:t>
            </a:r>
            <a:r>
              <a:rPr lang="en-US" dirty="0">
                <a:solidFill>
                  <a:srgbClr val="006600"/>
                </a:solidFill>
              </a:rPr>
              <a:t> oldest</a:t>
            </a:r>
          </a:p>
          <a:p>
            <a:pPr algn="ctr"/>
            <a:r>
              <a:rPr lang="en-US" dirty="0">
                <a:solidFill>
                  <a:srgbClr val="006600"/>
                </a:solidFill>
              </a:rPr>
              <a:t>By </a:t>
            </a:r>
            <a:r>
              <a:rPr lang="en-US" dirty="0" err="1">
                <a:solidFill>
                  <a:srgbClr val="006600"/>
                </a:solidFill>
              </a:rPr>
              <a:t>Bilah</a:t>
            </a:r>
            <a:endParaRPr lang="en-US" dirty="0">
              <a:solidFill>
                <a:srgbClr val="006600"/>
              </a:solidFill>
            </a:endParaRPr>
          </a:p>
        </p:txBody>
      </p:sp>
      <p:sp>
        <p:nvSpPr>
          <p:cNvPr id="3" name="TextBox 2">
            <a:extLst>
              <a:ext uri="{FF2B5EF4-FFF2-40B4-BE49-F238E27FC236}">
                <a16:creationId xmlns:a16="http://schemas.microsoft.com/office/drawing/2014/main" id="{2017CB1D-EEC6-49B6-A569-81908F3A4C56}"/>
              </a:ext>
            </a:extLst>
          </p:cNvPr>
          <p:cNvSpPr txBox="1"/>
          <p:nvPr/>
        </p:nvSpPr>
        <p:spPr>
          <a:xfrm>
            <a:off x="411881" y="2228175"/>
            <a:ext cx="1752293" cy="646331"/>
          </a:xfrm>
          <a:prstGeom prst="rect">
            <a:avLst/>
          </a:prstGeom>
          <a:noFill/>
        </p:spPr>
        <p:txBody>
          <a:bodyPr wrap="square" rtlCol="0">
            <a:spAutoFit/>
          </a:bodyPr>
          <a:lstStyle/>
          <a:p>
            <a:pPr algn="ctr"/>
            <a:r>
              <a:rPr lang="en-US" dirty="0"/>
              <a:t>12</a:t>
            </a:r>
            <a:r>
              <a:rPr lang="en-US" baseline="30000" dirty="0"/>
              <a:t>th</a:t>
            </a:r>
            <a:r>
              <a:rPr lang="en-US" dirty="0"/>
              <a:t> oldest by Rachel</a:t>
            </a:r>
          </a:p>
        </p:txBody>
      </p:sp>
      <p:sp>
        <p:nvSpPr>
          <p:cNvPr id="21" name="TextBox 20">
            <a:extLst>
              <a:ext uri="{FF2B5EF4-FFF2-40B4-BE49-F238E27FC236}">
                <a16:creationId xmlns:a16="http://schemas.microsoft.com/office/drawing/2014/main" id="{DDCC2DB4-6186-49A9-9899-D07D41D880B1}"/>
              </a:ext>
            </a:extLst>
          </p:cNvPr>
          <p:cNvSpPr txBox="1"/>
          <p:nvPr/>
        </p:nvSpPr>
        <p:spPr>
          <a:xfrm>
            <a:off x="466959" y="3184003"/>
            <a:ext cx="1752293" cy="646331"/>
          </a:xfrm>
          <a:prstGeom prst="rect">
            <a:avLst/>
          </a:prstGeom>
          <a:noFill/>
        </p:spPr>
        <p:txBody>
          <a:bodyPr wrap="square" rtlCol="0">
            <a:spAutoFit/>
          </a:bodyPr>
          <a:lstStyle/>
          <a:p>
            <a:pPr algn="ctr"/>
            <a:r>
              <a:rPr lang="en-US" dirty="0"/>
              <a:t>11</a:t>
            </a:r>
            <a:r>
              <a:rPr lang="en-US" baseline="30000" dirty="0"/>
              <a:t>th</a:t>
            </a:r>
            <a:r>
              <a:rPr lang="en-US" dirty="0"/>
              <a:t> oldest by Son of Joseph</a:t>
            </a:r>
          </a:p>
        </p:txBody>
      </p:sp>
      <p:sp>
        <p:nvSpPr>
          <p:cNvPr id="22" name="TextBox 21">
            <a:extLst>
              <a:ext uri="{FF2B5EF4-FFF2-40B4-BE49-F238E27FC236}">
                <a16:creationId xmlns:a16="http://schemas.microsoft.com/office/drawing/2014/main" id="{4794EEA0-720C-4764-8EA2-72E7C44ACCB8}"/>
              </a:ext>
            </a:extLst>
          </p:cNvPr>
          <p:cNvSpPr txBox="1"/>
          <p:nvPr/>
        </p:nvSpPr>
        <p:spPr>
          <a:xfrm>
            <a:off x="466959" y="4050101"/>
            <a:ext cx="1752293" cy="646331"/>
          </a:xfrm>
          <a:prstGeom prst="rect">
            <a:avLst/>
          </a:prstGeom>
          <a:noFill/>
        </p:spPr>
        <p:txBody>
          <a:bodyPr wrap="square" rtlCol="0">
            <a:spAutoFit/>
          </a:bodyPr>
          <a:lstStyle/>
          <a:p>
            <a:pPr algn="ctr"/>
            <a:r>
              <a:rPr lang="en-US" dirty="0"/>
              <a:t>10</a:t>
            </a:r>
            <a:r>
              <a:rPr lang="en-US" baseline="30000" dirty="0"/>
              <a:t>th</a:t>
            </a:r>
            <a:r>
              <a:rPr lang="en-US" dirty="0"/>
              <a:t> oldest by Son of Joseph</a:t>
            </a:r>
          </a:p>
        </p:txBody>
      </p:sp>
      <p:sp>
        <p:nvSpPr>
          <p:cNvPr id="23" name="Rectangle 22">
            <a:extLst>
              <a:ext uri="{FF2B5EF4-FFF2-40B4-BE49-F238E27FC236}">
                <a16:creationId xmlns:a16="http://schemas.microsoft.com/office/drawing/2014/main" id="{17585A52-0364-4748-9592-7162BC8031FD}"/>
              </a:ext>
            </a:extLst>
          </p:cNvPr>
          <p:cNvSpPr/>
          <p:nvPr/>
        </p:nvSpPr>
        <p:spPr>
          <a:xfrm>
            <a:off x="7847214" y="1584827"/>
            <a:ext cx="4251068" cy="3970318"/>
          </a:xfrm>
          <a:prstGeom prst="rect">
            <a:avLst/>
          </a:prstGeom>
        </p:spPr>
        <p:txBody>
          <a:bodyPr wrap="square">
            <a:spAutoFit/>
          </a:bodyPr>
          <a:lstStyle/>
          <a:p>
            <a:endParaRPr lang="en-US" dirty="0">
              <a:solidFill>
                <a:srgbClr val="000000"/>
              </a:solidFill>
              <a:highlight>
                <a:srgbClr val="FFFFFF"/>
              </a:highlight>
              <a:latin typeface="Arial" panose="020B0604020202020204" pitchFamily="34" charset="0"/>
            </a:endParaRPr>
          </a:p>
          <a:p>
            <a:r>
              <a:rPr lang="en-US" baseline="30000" dirty="0">
                <a:solidFill>
                  <a:srgbClr val="000000"/>
                </a:solidFill>
                <a:highlight>
                  <a:srgbClr val="FFFFFF"/>
                </a:highlight>
                <a:latin typeface="Arial" panose="020B0604020202020204" pitchFamily="34" charset="0"/>
              </a:rPr>
              <a:t>Ge 49:8</a:t>
            </a:r>
            <a:r>
              <a:rPr lang="en-US" dirty="0">
                <a:solidFill>
                  <a:srgbClr val="000000"/>
                </a:solidFill>
                <a:highlight>
                  <a:srgbClr val="FFFFFF"/>
                </a:highlight>
                <a:latin typeface="Arial" panose="020B0604020202020204" pitchFamily="34" charset="0"/>
              </a:rPr>
              <a:t> “Judah, your brothers will praise you; your hand will be on the neck of your enemies; your father’s sons will bow down to you. </a:t>
            </a:r>
          </a:p>
          <a:p>
            <a:r>
              <a:rPr lang="en-US" baseline="30000" dirty="0">
                <a:solidFill>
                  <a:srgbClr val="000000"/>
                </a:solidFill>
                <a:highlight>
                  <a:srgbClr val="FFFFFF"/>
                </a:highlight>
                <a:latin typeface="Arial" panose="020B0604020202020204" pitchFamily="34" charset="0"/>
              </a:rPr>
              <a:t>Ge 49:9</a:t>
            </a:r>
            <a:r>
              <a:rPr lang="en-US" dirty="0">
                <a:solidFill>
                  <a:srgbClr val="000000"/>
                </a:solidFill>
                <a:highlight>
                  <a:srgbClr val="FFFFFF"/>
                </a:highlight>
                <a:latin typeface="Arial" panose="020B0604020202020204" pitchFamily="34" charset="0"/>
              </a:rPr>
              <a:t> You are a lion’s cub, O Judah;</a:t>
            </a:r>
            <a:r>
              <a:rPr lang="en-US" baseline="30000" dirty="0">
                <a:solidFill>
                  <a:srgbClr val="000000"/>
                </a:solidFill>
                <a:highlight>
                  <a:srgbClr val="FFFFFF"/>
                </a:highlight>
                <a:latin typeface="Arial" panose="020B0604020202020204" pitchFamily="34" charset="0"/>
              </a:rPr>
              <a:t> </a:t>
            </a:r>
            <a:r>
              <a:rPr lang="en-US" dirty="0">
                <a:solidFill>
                  <a:srgbClr val="000000"/>
                </a:solidFill>
                <a:highlight>
                  <a:srgbClr val="FFFFFF"/>
                </a:highlight>
                <a:latin typeface="Arial" panose="020B0604020202020204" pitchFamily="34" charset="0"/>
              </a:rPr>
              <a:t> you return from the prey, my son. Like a lion he crouches and lies down, like a lioness—who dares to rouse him? </a:t>
            </a:r>
          </a:p>
          <a:p>
            <a:r>
              <a:rPr lang="en-US" baseline="30000" dirty="0">
                <a:solidFill>
                  <a:srgbClr val="000000"/>
                </a:solidFill>
                <a:highlight>
                  <a:srgbClr val="FFFFFF"/>
                </a:highlight>
                <a:latin typeface="Arial" panose="020B0604020202020204" pitchFamily="34" charset="0"/>
              </a:rPr>
              <a:t>Ge 49:10</a:t>
            </a:r>
            <a:r>
              <a:rPr lang="en-US" dirty="0">
                <a:solidFill>
                  <a:srgbClr val="000000"/>
                </a:solidFill>
                <a:highlight>
                  <a:srgbClr val="FFFFFF"/>
                </a:highlight>
                <a:latin typeface="Arial" panose="020B0604020202020204" pitchFamily="34" charset="0"/>
              </a:rPr>
              <a:t> The scepter will not depart from Judah, nor the ruler’s staff from between his feet, until he comes to whom it belongs and the obedience of the nations is his.</a:t>
            </a:r>
            <a:endParaRPr lang="en-US" dirty="0"/>
          </a:p>
        </p:txBody>
      </p:sp>
      <p:sp>
        <p:nvSpPr>
          <p:cNvPr id="24" name="TextBox 23">
            <a:extLst>
              <a:ext uri="{FF2B5EF4-FFF2-40B4-BE49-F238E27FC236}">
                <a16:creationId xmlns:a16="http://schemas.microsoft.com/office/drawing/2014/main" id="{C07720A6-2C8D-4A45-86A7-4112369DF647}"/>
              </a:ext>
            </a:extLst>
          </p:cNvPr>
          <p:cNvSpPr txBox="1"/>
          <p:nvPr/>
        </p:nvSpPr>
        <p:spPr>
          <a:xfrm>
            <a:off x="7742903" y="1148728"/>
            <a:ext cx="4029075" cy="738664"/>
          </a:xfrm>
          <a:prstGeom prst="rect">
            <a:avLst/>
          </a:prstGeom>
          <a:noFill/>
        </p:spPr>
        <p:txBody>
          <a:bodyPr wrap="square" rtlCol="0">
            <a:spAutoFit/>
          </a:bodyPr>
          <a:lstStyle/>
          <a:p>
            <a:pPr algn="ctr"/>
            <a:r>
              <a:rPr lang="en-US" sz="2400" b="1" dirty="0"/>
              <a:t>Jacob’s Blessing on Judah</a:t>
            </a:r>
          </a:p>
          <a:p>
            <a:pPr algn="ctr"/>
            <a:r>
              <a:rPr lang="en-US" b="1" dirty="0"/>
              <a:t>Genesis 49:8-10</a:t>
            </a:r>
          </a:p>
        </p:txBody>
      </p:sp>
      <p:sp>
        <p:nvSpPr>
          <p:cNvPr id="11" name="TextBox 10">
            <a:extLst>
              <a:ext uri="{FF2B5EF4-FFF2-40B4-BE49-F238E27FC236}">
                <a16:creationId xmlns:a16="http://schemas.microsoft.com/office/drawing/2014/main" id="{0AF38AB1-9176-4A7E-9E1E-C9EB12328A0C}"/>
              </a:ext>
            </a:extLst>
          </p:cNvPr>
          <p:cNvSpPr txBox="1"/>
          <p:nvPr/>
        </p:nvSpPr>
        <p:spPr>
          <a:xfrm>
            <a:off x="7847214" y="5633128"/>
            <a:ext cx="1979348" cy="461665"/>
          </a:xfrm>
          <a:prstGeom prst="rect">
            <a:avLst/>
          </a:prstGeom>
          <a:noFill/>
        </p:spPr>
        <p:txBody>
          <a:bodyPr wrap="square" rtlCol="0">
            <a:spAutoFit/>
          </a:bodyPr>
          <a:lstStyle/>
          <a:p>
            <a:r>
              <a:rPr lang="en-US" sz="1200" dirty="0"/>
              <a:t>22,300 Levites</a:t>
            </a:r>
          </a:p>
          <a:p>
            <a:r>
              <a:rPr lang="en-US" sz="1200" dirty="0"/>
              <a:t>604,400 Israelites</a:t>
            </a:r>
          </a:p>
        </p:txBody>
      </p:sp>
      <p:sp>
        <p:nvSpPr>
          <p:cNvPr id="26" name="Rectangle 25">
            <a:extLst>
              <a:ext uri="{FF2B5EF4-FFF2-40B4-BE49-F238E27FC236}">
                <a16:creationId xmlns:a16="http://schemas.microsoft.com/office/drawing/2014/main" id="{26BC9BF3-B522-4EF3-869A-12049FF8A89F}"/>
              </a:ext>
            </a:extLst>
          </p:cNvPr>
          <p:cNvSpPr/>
          <p:nvPr/>
        </p:nvSpPr>
        <p:spPr>
          <a:xfrm>
            <a:off x="89180" y="5906533"/>
            <a:ext cx="6096000" cy="261610"/>
          </a:xfrm>
          <a:prstGeom prst="rect">
            <a:avLst/>
          </a:prstGeom>
        </p:spPr>
        <p:txBody>
          <a:bodyPr>
            <a:spAutoFit/>
          </a:bodyPr>
          <a:lstStyle/>
          <a:p>
            <a:r>
              <a:rPr lang="en-US" sz="1100" dirty="0">
                <a:hlinkClick r:id="rId3"/>
              </a:rPr>
              <a:t>https://images.shulcloud.com/13691/uploads/Bmidbar_5.23.20.pdf</a:t>
            </a:r>
            <a:endParaRPr lang="en-US" sz="1100" dirty="0"/>
          </a:p>
        </p:txBody>
      </p:sp>
      <p:sp>
        <p:nvSpPr>
          <p:cNvPr id="28" name="TextBox 27">
            <a:extLst>
              <a:ext uri="{FF2B5EF4-FFF2-40B4-BE49-F238E27FC236}">
                <a16:creationId xmlns:a16="http://schemas.microsoft.com/office/drawing/2014/main" id="{EB1F2BA8-052D-415E-8669-79E2ADA759A7}"/>
              </a:ext>
            </a:extLst>
          </p:cNvPr>
          <p:cNvSpPr txBox="1"/>
          <p:nvPr/>
        </p:nvSpPr>
        <p:spPr>
          <a:xfrm>
            <a:off x="100037" y="5737511"/>
            <a:ext cx="2598057" cy="261610"/>
          </a:xfrm>
          <a:prstGeom prst="rect">
            <a:avLst/>
          </a:prstGeom>
          <a:noFill/>
        </p:spPr>
        <p:txBody>
          <a:bodyPr wrap="square" rtlCol="0">
            <a:spAutoFit/>
          </a:bodyPr>
          <a:lstStyle/>
          <a:p>
            <a:r>
              <a:rPr lang="en-US" sz="1100" dirty="0"/>
              <a:t>Rabbi Carl Perkins</a:t>
            </a:r>
          </a:p>
        </p:txBody>
      </p:sp>
    </p:spTree>
    <p:extLst>
      <p:ext uri="{BB962C8B-B14F-4D97-AF65-F5344CB8AC3E}">
        <p14:creationId xmlns:p14="http://schemas.microsoft.com/office/powerpoint/2010/main" val="94763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5875C4-484F-46A1-B862-7883F5B39285}"/>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E754C51A-DEEE-4DA0-A967-3A77AD4583AD}"/>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9BF3F3-4F15-405A-8273-1A884EBA2C56}"/>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D65DB5-EB0D-41AB-B3AB-569DABBF6597}"/>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8B2366-2D15-4489-8EEB-1ED872CD56F5}"/>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499EC29-AC38-4B22-91DB-43DB9AFF3693}"/>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White Linen Curtain</a:t>
            </a:r>
          </a:p>
        </p:txBody>
      </p:sp>
      <p:sp>
        <p:nvSpPr>
          <p:cNvPr id="10" name="TextBox 9">
            <a:extLst>
              <a:ext uri="{FF2B5EF4-FFF2-40B4-BE49-F238E27FC236}">
                <a16:creationId xmlns:a16="http://schemas.microsoft.com/office/drawing/2014/main" id="{720ED92C-BF77-4374-8DF1-1ABFE8635F28}"/>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pic>
        <p:nvPicPr>
          <p:cNvPr id="12" name="Picture 11">
            <a:extLst>
              <a:ext uri="{FF2B5EF4-FFF2-40B4-BE49-F238E27FC236}">
                <a16:creationId xmlns:a16="http://schemas.microsoft.com/office/drawing/2014/main" id="{EF8C0293-A252-41F9-A901-3A29DA2E99A4}"/>
              </a:ext>
            </a:extLst>
          </p:cNvPr>
          <p:cNvPicPr/>
          <p:nvPr/>
        </p:nvPicPr>
        <p:blipFill rotWithShape="1">
          <a:blip r:embed="rId2"/>
          <a:srcRect l="6446" t="18247" r="32438" b="20683"/>
          <a:stretch/>
        </p:blipFill>
        <p:spPr>
          <a:xfrm>
            <a:off x="593371" y="1238864"/>
            <a:ext cx="6220384" cy="4141850"/>
          </a:xfrm>
          <a:prstGeom prst="rect">
            <a:avLst/>
          </a:prstGeom>
        </p:spPr>
      </p:pic>
      <p:sp>
        <p:nvSpPr>
          <p:cNvPr id="2" name="Rectangle 1">
            <a:extLst>
              <a:ext uri="{FF2B5EF4-FFF2-40B4-BE49-F238E27FC236}">
                <a16:creationId xmlns:a16="http://schemas.microsoft.com/office/drawing/2014/main" id="{BB5F783E-166C-4C6C-9EFB-F2226C0CB794}"/>
              </a:ext>
            </a:extLst>
          </p:cNvPr>
          <p:cNvSpPr/>
          <p:nvPr/>
        </p:nvSpPr>
        <p:spPr>
          <a:xfrm>
            <a:off x="7433186" y="2502917"/>
            <a:ext cx="4026310" cy="1754326"/>
          </a:xfrm>
          <a:prstGeom prst="rect">
            <a:avLst/>
          </a:prstGeom>
        </p:spPr>
        <p:txBody>
          <a:bodyPr wrap="square">
            <a:spAutoFit/>
          </a:bodyPr>
          <a:lstStyle/>
          <a:p>
            <a:r>
              <a:rPr lang="en-US" baseline="30000" dirty="0">
                <a:highlight>
                  <a:srgbClr val="FFFFFF"/>
                </a:highlight>
                <a:latin typeface="Calibri" panose="020F0502020204030204" pitchFamily="34" charset="0"/>
                <a:ea typeface="Calibri" panose="020F0502020204030204" pitchFamily="34" charset="0"/>
                <a:cs typeface="Times New Roman" panose="02020603050405020304" pitchFamily="18" charset="0"/>
              </a:rPr>
              <a:t>Rev 19:8</a:t>
            </a:r>
            <a:r>
              <a:rPr lang="en-US" dirty="0">
                <a:highlight>
                  <a:srgbClr val="FFFFFF"/>
                </a:highlight>
                <a:latin typeface="Calibri" panose="020F0502020204030204" pitchFamily="34" charset="0"/>
                <a:ea typeface="Calibri" panose="020F0502020204030204" pitchFamily="34" charset="0"/>
                <a:cs typeface="Times New Roman" panose="02020603050405020304" pitchFamily="18" charset="0"/>
              </a:rPr>
              <a:t> Fine linen, bright and clean, was given her to wear.” (Fine linen stands for the righteous acts of the saints.) </a:t>
            </a:r>
            <a:r>
              <a:rPr lang="en-US" baseline="30000" dirty="0">
                <a:highlight>
                  <a:srgbClr val="FFFFFF"/>
                </a:highlight>
                <a:latin typeface="Calibri" panose="020F0502020204030204" pitchFamily="34" charset="0"/>
                <a:ea typeface="Calibri" panose="020F0502020204030204" pitchFamily="34" charset="0"/>
                <a:cs typeface="Times New Roman" panose="02020603050405020304" pitchFamily="18" charset="0"/>
              </a:rPr>
              <a:t>9</a:t>
            </a:r>
            <a:r>
              <a:rPr lang="en-US" dirty="0">
                <a:highlight>
                  <a:srgbClr val="FFFFFF"/>
                </a:highlight>
                <a:latin typeface="Calibri" panose="020F0502020204030204" pitchFamily="34" charset="0"/>
                <a:ea typeface="Calibri" panose="020F0502020204030204" pitchFamily="34" charset="0"/>
                <a:cs typeface="Times New Roman" panose="02020603050405020304" pitchFamily="18" charset="0"/>
              </a:rPr>
              <a:t> Then the angel said to me, “Write: ‘Blessed are those who are invited to the wedding supper of the Lamb!’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EC44B30-E48F-4C59-9330-BF1048CF0631}"/>
              </a:ext>
            </a:extLst>
          </p:cNvPr>
          <p:cNvSpPr txBox="1"/>
          <p:nvPr/>
        </p:nvSpPr>
        <p:spPr>
          <a:xfrm>
            <a:off x="7108723" y="1401097"/>
            <a:ext cx="4489906" cy="461665"/>
          </a:xfrm>
          <a:prstGeom prst="rect">
            <a:avLst/>
          </a:prstGeom>
          <a:noFill/>
        </p:spPr>
        <p:txBody>
          <a:bodyPr wrap="square" rtlCol="0">
            <a:spAutoFit/>
          </a:bodyPr>
          <a:lstStyle/>
          <a:p>
            <a:pPr algn="ctr"/>
            <a:r>
              <a:rPr lang="en-US" sz="2400" b="1" dirty="0"/>
              <a:t>White Linen Curtain</a:t>
            </a:r>
          </a:p>
        </p:txBody>
      </p:sp>
      <p:sp>
        <p:nvSpPr>
          <p:cNvPr id="11" name="TextBox 10">
            <a:extLst>
              <a:ext uri="{FF2B5EF4-FFF2-40B4-BE49-F238E27FC236}">
                <a16:creationId xmlns:a16="http://schemas.microsoft.com/office/drawing/2014/main" id="{A6CAE18D-EC5E-457B-BFFF-CDE296F23E73}"/>
              </a:ext>
            </a:extLst>
          </p:cNvPr>
          <p:cNvSpPr txBox="1"/>
          <p:nvPr/>
        </p:nvSpPr>
        <p:spPr>
          <a:xfrm>
            <a:off x="7433186" y="1779155"/>
            <a:ext cx="4026310" cy="646331"/>
          </a:xfrm>
          <a:prstGeom prst="rect">
            <a:avLst/>
          </a:prstGeom>
          <a:noFill/>
        </p:spPr>
        <p:txBody>
          <a:bodyPr wrap="square" rtlCol="0">
            <a:spAutoFit/>
          </a:bodyPr>
          <a:lstStyle/>
          <a:p>
            <a:pPr algn="ctr"/>
            <a:r>
              <a:rPr lang="en-US" b="1" dirty="0"/>
              <a:t>The Righteous acts of the Saints</a:t>
            </a:r>
          </a:p>
          <a:p>
            <a:pPr algn="ctr"/>
            <a:r>
              <a:rPr lang="en-US" b="1" dirty="0"/>
              <a:t>Wedding Clothes</a:t>
            </a:r>
          </a:p>
        </p:txBody>
      </p:sp>
      <p:sp>
        <p:nvSpPr>
          <p:cNvPr id="14" name="TextBox 13">
            <a:extLst>
              <a:ext uri="{FF2B5EF4-FFF2-40B4-BE49-F238E27FC236}">
                <a16:creationId xmlns:a16="http://schemas.microsoft.com/office/drawing/2014/main" id="{8DA6BACA-454B-41F7-A31A-4D7950653909}"/>
              </a:ext>
            </a:extLst>
          </p:cNvPr>
          <p:cNvSpPr txBox="1"/>
          <p:nvPr/>
        </p:nvSpPr>
        <p:spPr>
          <a:xfrm>
            <a:off x="593371" y="5549335"/>
            <a:ext cx="1524000" cy="430887"/>
          </a:xfrm>
          <a:prstGeom prst="rect">
            <a:avLst/>
          </a:prstGeom>
          <a:noFill/>
        </p:spPr>
        <p:txBody>
          <a:bodyPr wrap="square" rtlCol="0">
            <a:spAutoFit/>
          </a:bodyPr>
          <a:lstStyle/>
          <a:p>
            <a:r>
              <a:rPr lang="en-US" sz="1100" dirty="0"/>
              <a:t>YouTube </a:t>
            </a:r>
          </a:p>
          <a:p>
            <a:r>
              <a:rPr lang="en-US" sz="1100" dirty="0"/>
              <a:t>Tabernacle of Moses</a:t>
            </a:r>
          </a:p>
        </p:txBody>
      </p:sp>
    </p:spTree>
    <p:extLst>
      <p:ext uri="{BB962C8B-B14F-4D97-AF65-F5344CB8AC3E}">
        <p14:creationId xmlns:p14="http://schemas.microsoft.com/office/powerpoint/2010/main" val="226606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5875C4-484F-46A1-B862-7883F5B39285}"/>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E754C51A-DEEE-4DA0-A967-3A77AD4583AD}"/>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9BF3F3-4F15-405A-8273-1A884EBA2C56}"/>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D65DB5-EB0D-41AB-B3AB-569DABBF6597}"/>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8B2366-2D15-4489-8EEB-1ED872CD56F5}"/>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499EC29-AC38-4B22-91DB-43DB9AFF3693}"/>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East Facing</a:t>
            </a:r>
          </a:p>
        </p:txBody>
      </p:sp>
      <p:sp>
        <p:nvSpPr>
          <p:cNvPr id="10" name="TextBox 9">
            <a:extLst>
              <a:ext uri="{FF2B5EF4-FFF2-40B4-BE49-F238E27FC236}">
                <a16:creationId xmlns:a16="http://schemas.microsoft.com/office/drawing/2014/main" id="{720ED92C-BF77-4374-8DF1-1ABFE8635F28}"/>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pic>
        <p:nvPicPr>
          <p:cNvPr id="11" name="Picture 10" descr="Parts of the Tabernacle">
            <a:extLst>
              <a:ext uri="{FF2B5EF4-FFF2-40B4-BE49-F238E27FC236}">
                <a16:creationId xmlns:a16="http://schemas.microsoft.com/office/drawing/2014/main" id="{D754FFA1-3433-4CC4-B39A-E10F6D2163C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5165" y="1315937"/>
            <a:ext cx="7369749" cy="4543855"/>
          </a:xfrm>
          <a:prstGeom prst="rect">
            <a:avLst/>
          </a:prstGeom>
          <a:noFill/>
          <a:ln>
            <a:noFill/>
          </a:ln>
        </p:spPr>
      </p:pic>
      <p:sp>
        <p:nvSpPr>
          <p:cNvPr id="2" name="TextBox 1">
            <a:extLst>
              <a:ext uri="{FF2B5EF4-FFF2-40B4-BE49-F238E27FC236}">
                <a16:creationId xmlns:a16="http://schemas.microsoft.com/office/drawing/2014/main" id="{E7003F1A-F573-444F-A629-8E6ED3216C98}"/>
              </a:ext>
            </a:extLst>
          </p:cNvPr>
          <p:cNvSpPr txBox="1"/>
          <p:nvPr/>
        </p:nvSpPr>
        <p:spPr>
          <a:xfrm>
            <a:off x="255165" y="933981"/>
            <a:ext cx="7369748" cy="369332"/>
          </a:xfrm>
          <a:prstGeom prst="rect">
            <a:avLst/>
          </a:prstGeom>
          <a:noFill/>
        </p:spPr>
        <p:txBody>
          <a:bodyPr wrap="square" rtlCol="0">
            <a:spAutoFit/>
          </a:bodyPr>
          <a:lstStyle/>
          <a:p>
            <a:pPr algn="ctr"/>
            <a:r>
              <a:rPr lang="en-US" b="1" dirty="0"/>
              <a:t>North</a:t>
            </a:r>
          </a:p>
        </p:txBody>
      </p:sp>
      <p:sp>
        <p:nvSpPr>
          <p:cNvPr id="12" name="TextBox 11">
            <a:extLst>
              <a:ext uri="{FF2B5EF4-FFF2-40B4-BE49-F238E27FC236}">
                <a16:creationId xmlns:a16="http://schemas.microsoft.com/office/drawing/2014/main" id="{6A6C1891-9981-4DC1-BA9F-F2E7C9E71CB2}"/>
              </a:ext>
            </a:extLst>
          </p:cNvPr>
          <p:cNvSpPr txBox="1"/>
          <p:nvPr/>
        </p:nvSpPr>
        <p:spPr>
          <a:xfrm>
            <a:off x="7624914" y="3218532"/>
            <a:ext cx="781668" cy="369332"/>
          </a:xfrm>
          <a:prstGeom prst="rect">
            <a:avLst/>
          </a:prstGeom>
          <a:noFill/>
        </p:spPr>
        <p:txBody>
          <a:bodyPr wrap="square" rtlCol="0">
            <a:spAutoFit/>
          </a:bodyPr>
          <a:lstStyle/>
          <a:p>
            <a:pPr algn="ctr"/>
            <a:r>
              <a:rPr lang="en-US" b="1" dirty="0"/>
              <a:t>East</a:t>
            </a:r>
          </a:p>
        </p:txBody>
      </p:sp>
      <p:sp>
        <p:nvSpPr>
          <p:cNvPr id="3" name="Rectangle 2">
            <a:extLst>
              <a:ext uri="{FF2B5EF4-FFF2-40B4-BE49-F238E27FC236}">
                <a16:creationId xmlns:a16="http://schemas.microsoft.com/office/drawing/2014/main" id="{AFA2D61D-71FB-4E97-9F05-FF9D55B915DC}"/>
              </a:ext>
            </a:extLst>
          </p:cNvPr>
          <p:cNvSpPr/>
          <p:nvPr/>
        </p:nvSpPr>
        <p:spPr>
          <a:xfrm>
            <a:off x="8406582" y="4245349"/>
            <a:ext cx="3288891" cy="1477328"/>
          </a:xfrm>
          <a:prstGeom prst="rect">
            <a:avLst/>
          </a:prstGeom>
        </p:spPr>
        <p:txBody>
          <a:bodyPr wrap="square">
            <a:spAutoFit/>
          </a:bodyPr>
          <a:lstStyle/>
          <a:p>
            <a:r>
              <a:rPr lang="en-US" dirty="0"/>
              <a:t>Rev 22:16 “I, Jesus, have sent my angel to give you this testimony for the churches. I am the Root and the Offspring of David, and the bright Morning Star.” </a:t>
            </a:r>
          </a:p>
        </p:txBody>
      </p:sp>
      <p:sp>
        <p:nvSpPr>
          <p:cNvPr id="13" name="Rectangle 12">
            <a:extLst>
              <a:ext uri="{FF2B5EF4-FFF2-40B4-BE49-F238E27FC236}">
                <a16:creationId xmlns:a16="http://schemas.microsoft.com/office/drawing/2014/main" id="{624CF238-025E-4D29-8670-5E309676EA9F}"/>
              </a:ext>
            </a:extLst>
          </p:cNvPr>
          <p:cNvSpPr/>
          <p:nvPr/>
        </p:nvSpPr>
        <p:spPr>
          <a:xfrm>
            <a:off x="8406582" y="1129296"/>
            <a:ext cx="3593690" cy="2585323"/>
          </a:xfrm>
          <a:prstGeom prst="rect">
            <a:avLst/>
          </a:prstGeom>
        </p:spPr>
        <p:txBody>
          <a:bodyPr wrap="square">
            <a:spAutoFit/>
          </a:bodyPr>
          <a:lstStyle/>
          <a:p>
            <a:r>
              <a:rPr lang="en-US" dirty="0"/>
              <a:t>Isa 60:1 “Arise, shine, for your light has come, and the glory of the LORD rises upon you. 2 See, darkness covers the earth and thick darkness is over the peoples, but the LORD rises upon you and his glory appears over you. 3 Nations will come to your light, and kings to the brightness of your dawn.</a:t>
            </a:r>
          </a:p>
        </p:txBody>
      </p:sp>
      <p:sp>
        <p:nvSpPr>
          <p:cNvPr id="14" name="Rectangle 13">
            <a:extLst>
              <a:ext uri="{FF2B5EF4-FFF2-40B4-BE49-F238E27FC236}">
                <a16:creationId xmlns:a16="http://schemas.microsoft.com/office/drawing/2014/main" id="{BF600CF8-05E2-4F1E-853C-25FF4D1D9F9D}"/>
              </a:ext>
            </a:extLst>
          </p:cNvPr>
          <p:cNvSpPr/>
          <p:nvPr/>
        </p:nvSpPr>
        <p:spPr>
          <a:xfrm>
            <a:off x="255165" y="5859792"/>
            <a:ext cx="6096000" cy="261610"/>
          </a:xfrm>
          <a:prstGeom prst="rect">
            <a:avLst/>
          </a:prstGeom>
        </p:spPr>
        <p:txBody>
          <a:bodyPr>
            <a:spAutoFit/>
          </a:bodyPr>
          <a:lstStyle/>
          <a:p>
            <a:r>
              <a:rPr lang="en-US" sz="1100" dirty="0">
                <a:hlinkClick r:id="rId3"/>
              </a:rPr>
              <a:t>https://graceandtruthdotme2.files.wordpress.com/2015/10/tabernacle.png</a:t>
            </a:r>
            <a:endParaRPr lang="en-US" sz="1100" dirty="0"/>
          </a:p>
        </p:txBody>
      </p:sp>
    </p:spTree>
    <p:extLst>
      <p:ext uri="{BB962C8B-B14F-4D97-AF65-F5344CB8AC3E}">
        <p14:creationId xmlns:p14="http://schemas.microsoft.com/office/powerpoint/2010/main" val="3015916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536A6-AF1F-4A92-9163-C9CE62A95D20}"/>
              </a:ext>
            </a:extLst>
          </p:cNvPr>
          <p:cNvPicPr>
            <a:picLocks noChangeAspect="1"/>
          </p:cNvPicPr>
          <p:nvPr/>
        </p:nvPicPr>
        <p:blipFill rotWithShape="1">
          <a:blip r:embed="rId2"/>
          <a:srcRect l="5582" t="18312" r="60685" b="44793"/>
          <a:stretch/>
        </p:blipFill>
        <p:spPr>
          <a:xfrm>
            <a:off x="1503775" y="1078968"/>
            <a:ext cx="8022921" cy="4935927"/>
          </a:xfrm>
          <a:prstGeom prst="rect">
            <a:avLst/>
          </a:prstGeom>
        </p:spPr>
      </p:pic>
      <p:grpSp>
        <p:nvGrpSpPr>
          <p:cNvPr id="4" name="Group 3">
            <a:extLst>
              <a:ext uri="{FF2B5EF4-FFF2-40B4-BE49-F238E27FC236}">
                <a16:creationId xmlns:a16="http://schemas.microsoft.com/office/drawing/2014/main" id="{26BF14F6-6F74-4EB8-A3B0-00E9E08EB29C}"/>
              </a:ext>
            </a:extLst>
          </p:cNvPr>
          <p:cNvGrpSpPr/>
          <p:nvPr/>
        </p:nvGrpSpPr>
        <p:grpSpPr>
          <a:xfrm>
            <a:off x="0" y="6183516"/>
            <a:ext cx="12192000" cy="674483"/>
            <a:chOff x="0" y="3960892"/>
            <a:chExt cx="12192000" cy="2897108"/>
          </a:xfrm>
        </p:grpSpPr>
        <p:sp>
          <p:nvSpPr>
            <p:cNvPr id="5" name="Rectangle 4">
              <a:extLst>
                <a:ext uri="{FF2B5EF4-FFF2-40B4-BE49-F238E27FC236}">
                  <a16:creationId xmlns:a16="http://schemas.microsoft.com/office/drawing/2014/main" id="{E664712C-5288-47BE-979F-25657D1D2BDC}"/>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F0ECE5-733E-4BD4-A961-4089EFABB142}"/>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6AC5337-A5A3-463D-BA46-7984E290DB7E}"/>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325155-B6EC-416F-94CA-0E7708CB58C4}"/>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80D800F-3911-4982-B03E-FA96993267DF}"/>
              </a:ext>
            </a:extLst>
          </p:cNvPr>
          <p:cNvSpPr txBox="1"/>
          <p:nvPr/>
        </p:nvSpPr>
        <p:spPr>
          <a:xfrm>
            <a:off x="9925665" y="1504336"/>
            <a:ext cx="197628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Blue</a:t>
            </a:r>
          </a:p>
          <a:p>
            <a:pPr marL="285750" indent="-285750">
              <a:buFont typeface="Arial" panose="020B0604020202020204" pitchFamily="34" charset="0"/>
              <a:buChar char="•"/>
            </a:pPr>
            <a:r>
              <a:rPr lang="en-US" sz="2400" dirty="0"/>
              <a:t>Purple</a:t>
            </a:r>
          </a:p>
          <a:p>
            <a:pPr marL="285750" indent="-285750">
              <a:buFont typeface="Arial" panose="020B0604020202020204" pitchFamily="34" charset="0"/>
              <a:buChar char="•"/>
            </a:pPr>
            <a:r>
              <a:rPr lang="en-US" sz="2400" dirty="0"/>
              <a:t>Scarlet</a:t>
            </a:r>
          </a:p>
          <a:p>
            <a:pPr marL="285750" indent="-285750">
              <a:buFont typeface="Arial" panose="020B0604020202020204" pitchFamily="34" charset="0"/>
              <a:buChar char="•"/>
            </a:pPr>
            <a:r>
              <a:rPr lang="en-US" sz="2400" dirty="0"/>
              <a:t>White Linen</a:t>
            </a:r>
          </a:p>
        </p:txBody>
      </p:sp>
      <p:sp>
        <p:nvSpPr>
          <p:cNvPr id="10" name="TextBox 9">
            <a:extLst>
              <a:ext uri="{FF2B5EF4-FFF2-40B4-BE49-F238E27FC236}">
                <a16:creationId xmlns:a16="http://schemas.microsoft.com/office/drawing/2014/main" id="{47D6E1EE-3332-4040-8E14-26397C11929D}"/>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Entrance Curtain Colors</a:t>
            </a:r>
          </a:p>
        </p:txBody>
      </p:sp>
      <p:sp>
        <p:nvSpPr>
          <p:cNvPr id="11" name="TextBox 10">
            <a:extLst>
              <a:ext uri="{FF2B5EF4-FFF2-40B4-BE49-F238E27FC236}">
                <a16:creationId xmlns:a16="http://schemas.microsoft.com/office/drawing/2014/main" id="{13923DF6-4BF5-4A05-897D-91438EDF2CF4}"/>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2" name="TextBox 1">
            <a:extLst>
              <a:ext uri="{FF2B5EF4-FFF2-40B4-BE49-F238E27FC236}">
                <a16:creationId xmlns:a16="http://schemas.microsoft.com/office/drawing/2014/main" id="{2B971193-8750-43D8-9407-7EDEB63C5D99}"/>
              </a:ext>
            </a:extLst>
          </p:cNvPr>
          <p:cNvSpPr txBox="1"/>
          <p:nvPr/>
        </p:nvSpPr>
        <p:spPr>
          <a:xfrm>
            <a:off x="1585536" y="5563588"/>
            <a:ext cx="1524000" cy="430887"/>
          </a:xfrm>
          <a:prstGeom prst="rect">
            <a:avLst/>
          </a:prstGeom>
          <a:noFill/>
        </p:spPr>
        <p:txBody>
          <a:bodyPr wrap="square" rtlCol="0">
            <a:spAutoFit/>
          </a:bodyPr>
          <a:lstStyle/>
          <a:p>
            <a:r>
              <a:rPr lang="en-US" sz="1100" dirty="0">
                <a:solidFill>
                  <a:schemeClr val="bg1"/>
                </a:solidFill>
              </a:rPr>
              <a:t>YouTube </a:t>
            </a:r>
          </a:p>
          <a:p>
            <a:r>
              <a:rPr lang="en-US" sz="1100" dirty="0">
                <a:solidFill>
                  <a:schemeClr val="bg1"/>
                </a:solidFill>
              </a:rPr>
              <a:t>Tabernacle of Moses</a:t>
            </a:r>
          </a:p>
        </p:txBody>
      </p:sp>
    </p:spTree>
    <p:extLst>
      <p:ext uri="{BB962C8B-B14F-4D97-AF65-F5344CB8AC3E}">
        <p14:creationId xmlns:p14="http://schemas.microsoft.com/office/powerpoint/2010/main" val="3742264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5D5811-40FD-4ADB-B8CB-9BFF82FA4706}"/>
              </a:ext>
            </a:extLst>
          </p:cNvPr>
          <p:cNvPicPr>
            <a:picLocks noChangeAspect="1"/>
          </p:cNvPicPr>
          <p:nvPr/>
        </p:nvPicPr>
        <p:blipFill rotWithShape="1">
          <a:blip r:embed="rId2"/>
          <a:srcRect l="2909" t="57138" r="3209" b="7362"/>
          <a:stretch/>
        </p:blipFill>
        <p:spPr>
          <a:xfrm>
            <a:off x="189660" y="1218155"/>
            <a:ext cx="11812680" cy="3967620"/>
          </a:xfrm>
          <a:prstGeom prst="rect">
            <a:avLst/>
          </a:prstGeom>
        </p:spPr>
      </p:pic>
      <p:grpSp>
        <p:nvGrpSpPr>
          <p:cNvPr id="3" name="Group 2">
            <a:extLst>
              <a:ext uri="{FF2B5EF4-FFF2-40B4-BE49-F238E27FC236}">
                <a16:creationId xmlns:a16="http://schemas.microsoft.com/office/drawing/2014/main" id="{22C43BF8-FB7A-4625-B6A0-4FFF182259B4}"/>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ABA3F54D-1A5E-4750-A68D-D710C79AB728}"/>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2461231-5011-41A6-AA28-BC6307F68655}"/>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782D01-FB3A-47A5-A0C0-0FA44C57D3C2}"/>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F4B28B-2319-40C4-BFA3-D75E5489F1F3}"/>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DF7D942-5296-4879-A8ED-2AB990F03E25}"/>
              </a:ext>
            </a:extLst>
          </p:cNvPr>
          <p:cNvSpPr txBox="1"/>
          <p:nvPr/>
        </p:nvSpPr>
        <p:spPr>
          <a:xfrm>
            <a:off x="0" y="13439"/>
            <a:ext cx="12192000" cy="584775"/>
          </a:xfrm>
          <a:prstGeom prst="rect">
            <a:avLst/>
          </a:prstGeom>
          <a:noFill/>
        </p:spPr>
        <p:txBody>
          <a:bodyPr wrap="square" rtlCol="0">
            <a:spAutoFit/>
          </a:bodyPr>
          <a:lstStyle/>
          <a:p>
            <a:pPr algn="ctr"/>
            <a:r>
              <a:rPr lang="en-US" sz="3200" dirty="0"/>
              <a:t>Symbolism of the Entrance Curtain</a:t>
            </a:r>
          </a:p>
        </p:txBody>
      </p:sp>
      <p:sp>
        <p:nvSpPr>
          <p:cNvPr id="9" name="Rectangle 8">
            <a:extLst>
              <a:ext uri="{FF2B5EF4-FFF2-40B4-BE49-F238E27FC236}">
                <a16:creationId xmlns:a16="http://schemas.microsoft.com/office/drawing/2014/main" id="{E2A39ABA-BFB8-4FCC-86B7-3FFC68CD305A}"/>
              </a:ext>
            </a:extLst>
          </p:cNvPr>
          <p:cNvSpPr/>
          <p:nvPr/>
        </p:nvSpPr>
        <p:spPr>
          <a:xfrm>
            <a:off x="189660" y="5668318"/>
            <a:ext cx="6096000" cy="430887"/>
          </a:xfrm>
          <a:prstGeom prst="rect">
            <a:avLst/>
          </a:prstGeom>
        </p:spPr>
        <p:txBody>
          <a:bodyPr>
            <a:spAutoFit/>
          </a:bodyPr>
          <a:lstStyle/>
          <a:p>
            <a:r>
              <a:rPr lang="en-US" sz="1100" dirty="0">
                <a:hlinkClick r:id="rId3"/>
              </a:rPr>
              <a:t>http://www.minimannamoments.com/a-mystery-how-messiah-takes-blue-and-red-threads-to-make-purple-people/</a:t>
            </a:r>
            <a:endParaRPr lang="en-US" sz="1100" dirty="0"/>
          </a:p>
        </p:txBody>
      </p:sp>
    </p:spTree>
    <p:extLst>
      <p:ext uri="{BB962C8B-B14F-4D97-AF65-F5344CB8AC3E}">
        <p14:creationId xmlns:p14="http://schemas.microsoft.com/office/powerpoint/2010/main" val="179712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D637D8-35CF-48E3-B1B4-C5FD03B9E364}"/>
              </a:ext>
            </a:extLst>
          </p:cNvPr>
          <p:cNvPicPr>
            <a:picLocks noChangeAspect="1"/>
          </p:cNvPicPr>
          <p:nvPr/>
        </p:nvPicPr>
        <p:blipFill rotWithShape="1">
          <a:blip r:embed="rId2"/>
          <a:srcRect l="23516" t="4836" r="3367" b="8934"/>
          <a:stretch/>
        </p:blipFill>
        <p:spPr>
          <a:xfrm>
            <a:off x="408796" y="1069967"/>
            <a:ext cx="6581706" cy="4608736"/>
          </a:xfrm>
          <a:prstGeom prst="rect">
            <a:avLst/>
          </a:prstGeom>
        </p:spPr>
      </p:pic>
      <p:grpSp>
        <p:nvGrpSpPr>
          <p:cNvPr id="3" name="Group 2">
            <a:extLst>
              <a:ext uri="{FF2B5EF4-FFF2-40B4-BE49-F238E27FC236}">
                <a16:creationId xmlns:a16="http://schemas.microsoft.com/office/drawing/2014/main" id="{4E67083A-D83C-4D20-943D-43579F5B5FD1}"/>
              </a:ext>
            </a:extLst>
          </p:cNvPr>
          <p:cNvGrpSpPr/>
          <p:nvPr/>
        </p:nvGrpSpPr>
        <p:grpSpPr>
          <a:xfrm>
            <a:off x="0" y="6183516"/>
            <a:ext cx="12192000" cy="674483"/>
            <a:chOff x="0" y="3960892"/>
            <a:chExt cx="12192000" cy="2897108"/>
          </a:xfrm>
        </p:grpSpPr>
        <p:sp>
          <p:nvSpPr>
            <p:cNvPr id="4" name="Rectangle 3">
              <a:extLst>
                <a:ext uri="{FF2B5EF4-FFF2-40B4-BE49-F238E27FC236}">
                  <a16:creationId xmlns:a16="http://schemas.microsoft.com/office/drawing/2014/main" id="{2D678377-EB0E-4515-AA2F-96CC8363B20E}"/>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DDE7E4-CD47-4C5A-B0F8-F51ED0D22699}"/>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87F1D6-2221-416C-AB55-BDE577DE6874}"/>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0FE62B-BC7F-4613-94DA-50C730DF51B4}"/>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5328A9F2-1705-4AE8-AB5B-7A8F9CC75C7E}"/>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Entrance Curtain Colors</a:t>
            </a:r>
          </a:p>
        </p:txBody>
      </p:sp>
      <p:sp>
        <p:nvSpPr>
          <p:cNvPr id="11" name="TextBox 10">
            <a:extLst>
              <a:ext uri="{FF2B5EF4-FFF2-40B4-BE49-F238E27FC236}">
                <a16:creationId xmlns:a16="http://schemas.microsoft.com/office/drawing/2014/main" id="{E60674B8-E2CB-47C2-92BA-ACAEC4D14C0A}"/>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sp>
        <p:nvSpPr>
          <p:cNvPr id="12" name="Rectangle 11">
            <a:extLst>
              <a:ext uri="{FF2B5EF4-FFF2-40B4-BE49-F238E27FC236}">
                <a16:creationId xmlns:a16="http://schemas.microsoft.com/office/drawing/2014/main" id="{E8F262DC-AD38-4034-9196-711514E5371A}"/>
              </a:ext>
            </a:extLst>
          </p:cNvPr>
          <p:cNvSpPr/>
          <p:nvPr/>
        </p:nvSpPr>
        <p:spPr>
          <a:xfrm>
            <a:off x="7295535" y="1634894"/>
            <a:ext cx="4606413" cy="313932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Blue:</a:t>
            </a:r>
            <a:r>
              <a:rPr lang="en-US" dirty="0">
                <a:latin typeface="Calibri" panose="020F0502020204030204" pitchFamily="34" charset="0"/>
                <a:ea typeface="Calibri" panose="020F0502020204030204" pitchFamily="34" charset="0"/>
                <a:cs typeface="Times New Roman" panose="02020603050405020304" pitchFamily="18" charset="0"/>
              </a:rPr>
              <a:t> The color of the heavens. </a:t>
            </a: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Purple:</a:t>
            </a:r>
            <a:r>
              <a:rPr lang="en-US" dirty="0">
                <a:latin typeface="Calibri" panose="020F0502020204030204" pitchFamily="34" charset="0"/>
                <a:ea typeface="Calibri" panose="020F0502020204030204" pitchFamily="34" charset="0"/>
                <a:cs typeface="Times New Roman" panose="02020603050405020304" pitchFamily="18" charset="0"/>
              </a:rPr>
              <a:t> The color of royalty. God is above all earthly kings, Christ is the King of kings (1 Timothy 6:15, Revelations 19:16).</a:t>
            </a: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Red:</a:t>
            </a:r>
            <a:r>
              <a:rPr lang="en-US" dirty="0">
                <a:latin typeface="Calibri" panose="020F0502020204030204" pitchFamily="34" charset="0"/>
                <a:ea typeface="Calibri" panose="020F0502020204030204" pitchFamily="34" charset="0"/>
                <a:cs typeface="Times New Roman" panose="02020603050405020304" pitchFamily="18" charset="0"/>
              </a:rPr>
              <a:t> The color of the blood. Atonement for sin was only through a blood sacrifice. Jesus, our Redeemer, redeemed us through his blood (1 Peter 1:18-19).</a:t>
            </a:r>
          </a:p>
          <a:p>
            <a:pPr marL="342900" marR="0" lvl="0" indent="-342900">
              <a:spcBef>
                <a:spcPts val="0"/>
              </a:spcBef>
              <a:spcAft>
                <a:spcPts val="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White Linen: The </a:t>
            </a:r>
            <a:r>
              <a:rPr lang="en-US" dirty="0">
                <a:latin typeface="Calibri" panose="020F0502020204030204" pitchFamily="34" charset="0"/>
                <a:ea typeface="Calibri" panose="020F0502020204030204" pitchFamily="34" charset="0"/>
                <a:cs typeface="Times New Roman" panose="02020603050405020304" pitchFamily="18" charset="0"/>
              </a:rPr>
              <a:t>color of purity and righteousness. </a:t>
            </a:r>
          </a:p>
        </p:txBody>
      </p:sp>
      <p:sp>
        <p:nvSpPr>
          <p:cNvPr id="8" name="Rectangle 7">
            <a:extLst>
              <a:ext uri="{FF2B5EF4-FFF2-40B4-BE49-F238E27FC236}">
                <a16:creationId xmlns:a16="http://schemas.microsoft.com/office/drawing/2014/main" id="{89E2732F-24CF-40B7-BFA6-E04CAA157528}"/>
              </a:ext>
            </a:extLst>
          </p:cNvPr>
          <p:cNvSpPr/>
          <p:nvPr/>
        </p:nvSpPr>
        <p:spPr>
          <a:xfrm>
            <a:off x="408796" y="5753285"/>
            <a:ext cx="3212739" cy="261610"/>
          </a:xfrm>
          <a:prstGeom prst="rect">
            <a:avLst/>
          </a:prstGeom>
        </p:spPr>
        <p:txBody>
          <a:bodyPr wrap="none">
            <a:spAutoFit/>
          </a:bodyPr>
          <a:lstStyle/>
          <a:p>
            <a:r>
              <a:rPr lang="en-US" sz="1100" dirty="0">
                <a:hlinkClick r:id="rId3"/>
              </a:rPr>
              <a:t>https://narrowgateentrance.com/moses-tabernacle/</a:t>
            </a:r>
            <a:endParaRPr lang="en-US" sz="1100" dirty="0"/>
          </a:p>
        </p:txBody>
      </p:sp>
    </p:spTree>
    <p:extLst>
      <p:ext uri="{BB962C8B-B14F-4D97-AF65-F5344CB8AC3E}">
        <p14:creationId xmlns:p14="http://schemas.microsoft.com/office/powerpoint/2010/main" val="22049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30874-03C4-40A1-828E-3C4BBA4EF145}"/>
              </a:ext>
            </a:extLst>
          </p:cNvPr>
          <p:cNvPicPr>
            <a:picLocks noChangeAspect="1"/>
          </p:cNvPicPr>
          <p:nvPr/>
        </p:nvPicPr>
        <p:blipFill rotWithShape="1">
          <a:blip r:embed="rId2"/>
          <a:srcRect l="16814" t="18279" r="37823" b="37634"/>
          <a:stretch/>
        </p:blipFill>
        <p:spPr>
          <a:xfrm>
            <a:off x="474231" y="1338954"/>
            <a:ext cx="7962617" cy="4352897"/>
          </a:xfrm>
          <a:prstGeom prst="rect">
            <a:avLst/>
          </a:prstGeom>
        </p:spPr>
      </p:pic>
      <p:sp>
        <p:nvSpPr>
          <p:cNvPr id="30" name="TextBox 29">
            <a:extLst>
              <a:ext uri="{FF2B5EF4-FFF2-40B4-BE49-F238E27FC236}">
                <a16:creationId xmlns:a16="http://schemas.microsoft.com/office/drawing/2014/main" id="{39D77246-7352-4ECD-8253-51F67834AF4A}"/>
              </a:ext>
            </a:extLst>
          </p:cNvPr>
          <p:cNvSpPr txBox="1"/>
          <p:nvPr/>
        </p:nvSpPr>
        <p:spPr>
          <a:xfrm>
            <a:off x="0" y="0"/>
            <a:ext cx="12192000" cy="584775"/>
          </a:xfrm>
          <a:prstGeom prst="rect">
            <a:avLst/>
          </a:prstGeom>
          <a:noFill/>
        </p:spPr>
        <p:txBody>
          <a:bodyPr wrap="square" rtlCol="0">
            <a:spAutoFit/>
          </a:bodyPr>
          <a:lstStyle/>
          <a:p>
            <a:pPr algn="ctr"/>
            <a:r>
              <a:rPr lang="en-US" sz="3200" dirty="0"/>
              <a:t>Symbolism of the Tabernacle – The Courtyard</a:t>
            </a:r>
          </a:p>
        </p:txBody>
      </p:sp>
      <p:sp>
        <p:nvSpPr>
          <p:cNvPr id="31" name="TextBox 30">
            <a:extLst>
              <a:ext uri="{FF2B5EF4-FFF2-40B4-BE49-F238E27FC236}">
                <a16:creationId xmlns:a16="http://schemas.microsoft.com/office/drawing/2014/main" id="{5A99141A-1066-47F2-90BB-086364E99080}"/>
              </a:ext>
            </a:extLst>
          </p:cNvPr>
          <p:cNvSpPr txBox="1"/>
          <p:nvPr/>
        </p:nvSpPr>
        <p:spPr>
          <a:xfrm>
            <a:off x="0" y="485192"/>
            <a:ext cx="12192000" cy="461665"/>
          </a:xfrm>
          <a:prstGeom prst="rect">
            <a:avLst/>
          </a:prstGeom>
          <a:noFill/>
        </p:spPr>
        <p:txBody>
          <a:bodyPr wrap="square" rtlCol="0">
            <a:spAutoFit/>
          </a:bodyPr>
          <a:lstStyle/>
          <a:p>
            <a:pPr algn="ctr"/>
            <a:r>
              <a:rPr lang="en-US" sz="2400" dirty="0">
                <a:latin typeface="HebrewZ" panose="00000400000000000000" pitchFamily="2" charset="0"/>
              </a:rPr>
              <a:t>Symbolism of the Tabernacle</a:t>
            </a:r>
          </a:p>
        </p:txBody>
      </p:sp>
      <p:grpSp>
        <p:nvGrpSpPr>
          <p:cNvPr id="32" name="Group 31">
            <a:extLst>
              <a:ext uri="{FF2B5EF4-FFF2-40B4-BE49-F238E27FC236}">
                <a16:creationId xmlns:a16="http://schemas.microsoft.com/office/drawing/2014/main" id="{631AC72C-7154-4D6C-997A-DBC3AE6DFAD4}"/>
              </a:ext>
            </a:extLst>
          </p:cNvPr>
          <p:cNvGrpSpPr/>
          <p:nvPr/>
        </p:nvGrpSpPr>
        <p:grpSpPr>
          <a:xfrm>
            <a:off x="0" y="6183516"/>
            <a:ext cx="12192000" cy="674483"/>
            <a:chOff x="0" y="3960892"/>
            <a:chExt cx="12192000" cy="2897108"/>
          </a:xfrm>
        </p:grpSpPr>
        <p:sp>
          <p:nvSpPr>
            <p:cNvPr id="33" name="Rectangle 32">
              <a:extLst>
                <a:ext uri="{FF2B5EF4-FFF2-40B4-BE49-F238E27FC236}">
                  <a16:creationId xmlns:a16="http://schemas.microsoft.com/office/drawing/2014/main" id="{970C1057-CE2C-4EE9-9417-537D18E2BC9B}"/>
                </a:ext>
              </a:extLst>
            </p:cNvPr>
            <p:cNvSpPr/>
            <p:nvPr/>
          </p:nvSpPr>
          <p:spPr>
            <a:xfrm>
              <a:off x="0" y="3960892"/>
              <a:ext cx="12192000" cy="724277"/>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FFF348A-9907-4ACC-8FB9-3C860C809CCA}"/>
                </a:ext>
              </a:extLst>
            </p:cNvPr>
            <p:cNvSpPr/>
            <p:nvPr/>
          </p:nvSpPr>
          <p:spPr>
            <a:xfrm>
              <a:off x="0" y="4685169"/>
              <a:ext cx="12192000" cy="724277"/>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E6711A7-9EB7-45D7-A697-ABC0A1EA84AB}"/>
                </a:ext>
              </a:extLst>
            </p:cNvPr>
            <p:cNvSpPr/>
            <p:nvPr/>
          </p:nvSpPr>
          <p:spPr>
            <a:xfrm>
              <a:off x="0" y="5409446"/>
              <a:ext cx="12192000" cy="7242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B67F7DE-46A7-4993-ABAB-590F67601C50}"/>
                </a:ext>
              </a:extLst>
            </p:cNvPr>
            <p:cNvSpPr/>
            <p:nvPr/>
          </p:nvSpPr>
          <p:spPr>
            <a:xfrm>
              <a:off x="0" y="6133723"/>
              <a:ext cx="12192000" cy="72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07F58970-6B0F-4BC1-B067-E83A5251BC5C}"/>
              </a:ext>
            </a:extLst>
          </p:cNvPr>
          <p:cNvSpPr txBox="1"/>
          <p:nvPr/>
        </p:nvSpPr>
        <p:spPr>
          <a:xfrm>
            <a:off x="8834285" y="1632765"/>
            <a:ext cx="3091826" cy="1785104"/>
          </a:xfrm>
          <a:prstGeom prst="rect">
            <a:avLst/>
          </a:prstGeom>
          <a:noFill/>
        </p:spPr>
        <p:txBody>
          <a:bodyPr wrap="square" rtlCol="0">
            <a:spAutoFit/>
          </a:bodyPr>
          <a:lstStyle/>
          <a:p>
            <a:pPr marL="285750" indent="-285750">
              <a:buFont typeface="Arial" panose="020B0604020202020204" pitchFamily="34" charset="0"/>
              <a:buChar char="•"/>
            </a:pPr>
            <a:r>
              <a:rPr lang="en-US" b="1" dirty="0"/>
              <a:t>50 x 25 yards</a:t>
            </a:r>
          </a:p>
          <a:p>
            <a:pPr marL="285750" indent="-285750">
              <a:buFont typeface="Arial" panose="020B0604020202020204" pitchFamily="34" charset="0"/>
              <a:buChar char="•"/>
            </a:pPr>
            <a:r>
              <a:rPr lang="en-US" b="1" dirty="0"/>
              <a:t>Enclosed by Linen curtains 7 ½ ft high</a:t>
            </a:r>
          </a:p>
          <a:p>
            <a:pPr marL="285750" indent="-285750">
              <a:buFont typeface="Arial" panose="020B0604020202020204" pitchFamily="34" charset="0"/>
              <a:buChar char="•"/>
            </a:pPr>
            <a:r>
              <a:rPr lang="en-US" b="1" dirty="0"/>
              <a:t>Bronze Altar</a:t>
            </a:r>
          </a:p>
          <a:p>
            <a:pPr marL="285750" indent="-285750">
              <a:buFont typeface="Arial" panose="020B0604020202020204" pitchFamily="34" charset="0"/>
              <a:buChar char="•"/>
            </a:pPr>
            <a:r>
              <a:rPr lang="en-US" b="1" dirty="0"/>
              <a:t>Wash Basin</a:t>
            </a:r>
          </a:p>
          <a:p>
            <a:pPr marL="285750" indent="-285750">
              <a:buFont typeface="Arial" panose="020B0604020202020204" pitchFamily="34" charset="0"/>
              <a:buChar char="•"/>
            </a:pPr>
            <a:r>
              <a:rPr lang="en-US" b="1" dirty="0"/>
              <a:t>Tabernac</a:t>
            </a:r>
            <a:r>
              <a:rPr lang="en-US" sz="2000" b="1" dirty="0"/>
              <a:t>le</a:t>
            </a:r>
          </a:p>
        </p:txBody>
      </p:sp>
      <p:sp>
        <p:nvSpPr>
          <p:cNvPr id="38" name="Rectangle 37">
            <a:extLst>
              <a:ext uri="{FF2B5EF4-FFF2-40B4-BE49-F238E27FC236}">
                <a16:creationId xmlns:a16="http://schemas.microsoft.com/office/drawing/2014/main" id="{2775A5B0-B727-4524-BE54-30D18DEB757D}"/>
              </a:ext>
            </a:extLst>
          </p:cNvPr>
          <p:cNvSpPr/>
          <p:nvPr/>
        </p:nvSpPr>
        <p:spPr>
          <a:xfrm>
            <a:off x="9526628" y="1279478"/>
            <a:ext cx="1616340" cy="369332"/>
          </a:xfrm>
          <a:prstGeom prst="rect">
            <a:avLst/>
          </a:prstGeom>
        </p:spPr>
        <p:txBody>
          <a:bodyPr wrap="none">
            <a:spAutoFit/>
          </a:bodyPr>
          <a:lstStyle/>
          <a:p>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Exodus 27:9-15</a:t>
            </a:r>
            <a:endParaRPr lang="en-US" dirty="0"/>
          </a:p>
        </p:txBody>
      </p:sp>
      <p:sp>
        <p:nvSpPr>
          <p:cNvPr id="2" name="TextBox 1">
            <a:extLst>
              <a:ext uri="{FF2B5EF4-FFF2-40B4-BE49-F238E27FC236}">
                <a16:creationId xmlns:a16="http://schemas.microsoft.com/office/drawing/2014/main" id="{4F64EF63-07B1-4D17-82F8-45B28EF80C47}"/>
              </a:ext>
            </a:extLst>
          </p:cNvPr>
          <p:cNvSpPr txBox="1"/>
          <p:nvPr/>
        </p:nvSpPr>
        <p:spPr>
          <a:xfrm>
            <a:off x="6874046" y="5260964"/>
            <a:ext cx="1524000" cy="430887"/>
          </a:xfrm>
          <a:prstGeom prst="rect">
            <a:avLst/>
          </a:prstGeom>
          <a:noFill/>
        </p:spPr>
        <p:txBody>
          <a:bodyPr wrap="square" rtlCol="0">
            <a:spAutoFit/>
          </a:bodyPr>
          <a:lstStyle/>
          <a:p>
            <a:r>
              <a:rPr lang="en-US" sz="1100" dirty="0">
                <a:solidFill>
                  <a:schemeClr val="bg1"/>
                </a:solidFill>
              </a:rPr>
              <a:t>YouTube </a:t>
            </a:r>
          </a:p>
          <a:p>
            <a:r>
              <a:rPr lang="en-US" sz="1100" dirty="0">
                <a:solidFill>
                  <a:schemeClr val="bg1"/>
                </a:solidFill>
              </a:rPr>
              <a:t>Tabernacle of Moses</a:t>
            </a:r>
          </a:p>
        </p:txBody>
      </p:sp>
    </p:spTree>
    <p:extLst>
      <p:ext uri="{BB962C8B-B14F-4D97-AF65-F5344CB8AC3E}">
        <p14:creationId xmlns:p14="http://schemas.microsoft.com/office/powerpoint/2010/main" val="403558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2411</Words>
  <Application>Microsoft Office PowerPoint</Application>
  <PresentationFormat>Widescreen</PresentationFormat>
  <Paragraphs>274</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HebrewZ</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Steele</dc:creator>
  <cp:lastModifiedBy>David Steele</cp:lastModifiedBy>
  <cp:revision>62</cp:revision>
  <dcterms:created xsi:type="dcterms:W3CDTF">2019-11-23T22:38:00Z</dcterms:created>
  <dcterms:modified xsi:type="dcterms:W3CDTF">2020-07-20T18:25:29Z</dcterms:modified>
</cp:coreProperties>
</file>